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9"/>
  </p:notesMasterIdLst>
  <p:handoutMasterIdLst>
    <p:handoutMasterId r:id="rId60"/>
  </p:handoutMasterIdLst>
  <p:sldIdLst>
    <p:sldId id="854" r:id="rId5"/>
    <p:sldId id="745" r:id="rId6"/>
    <p:sldId id="855" r:id="rId7"/>
    <p:sldId id="915" r:id="rId8"/>
    <p:sldId id="916" r:id="rId9"/>
    <p:sldId id="918" r:id="rId10"/>
    <p:sldId id="832" r:id="rId11"/>
    <p:sldId id="917" r:id="rId12"/>
    <p:sldId id="880" r:id="rId13"/>
    <p:sldId id="881" r:id="rId14"/>
    <p:sldId id="878" r:id="rId15"/>
    <p:sldId id="884" r:id="rId16"/>
    <p:sldId id="885" r:id="rId17"/>
    <p:sldId id="919" r:id="rId18"/>
    <p:sldId id="856" r:id="rId19"/>
    <p:sldId id="887" r:id="rId20"/>
    <p:sldId id="888" r:id="rId21"/>
    <p:sldId id="889" r:id="rId22"/>
    <p:sldId id="890" r:id="rId23"/>
    <p:sldId id="920" r:id="rId24"/>
    <p:sldId id="921" r:id="rId25"/>
    <p:sldId id="896" r:id="rId26"/>
    <p:sldId id="897" r:id="rId27"/>
    <p:sldId id="898" r:id="rId28"/>
    <p:sldId id="900" r:id="rId29"/>
    <p:sldId id="901" r:id="rId30"/>
    <p:sldId id="899" r:id="rId31"/>
    <p:sldId id="902" r:id="rId32"/>
    <p:sldId id="903" r:id="rId33"/>
    <p:sldId id="904" r:id="rId34"/>
    <p:sldId id="905" r:id="rId35"/>
    <p:sldId id="906" r:id="rId36"/>
    <p:sldId id="907" r:id="rId37"/>
    <p:sldId id="908" r:id="rId38"/>
    <p:sldId id="909" r:id="rId39"/>
    <p:sldId id="922" r:id="rId40"/>
    <p:sldId id="923" r:id="rId41"/>
    <p:sldId id="924" r:id="rId42"/>
    <p:sldId id="925" r:id="rId43"/>
    <p:sldId id="926" r:id="rId44"/>
    <p:sldId id="927" r:id="rId45"/>
    <p:sldId id="914" r:id="rId46"/>
    <p:sldId id="826" r:id="rId47"/>
    <p:sldId id="879" r:id="rId48"/>
    <p:sldId id="883" r:id="rId49"/>
    <p:sldId id="886" r:id="rId50"/>
    <p:sldId id="891" r:id="rId51"/>
    <p:sldId id="892" r:id="rId52"/>
    <p:sldId id="910" r:id="rId53"/>
    <p:sldId id="911" r:id="rId54"/>
    <p:sldId id="893" r:id="rId55"/>
    <p:sldId id="895" r:id="rId56"/>
    <p:sldId id="912" r:id="rId57"/>
    <p:sldId id="913" r:id="rId5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73"/>
    <p:restoredTop sz="96793"/>
  </p:normalViewPr>
  <p:slideViewPr>
    <p:cSldViewPr snapToObjects="1">
      <p:cViewPr varScale="1">
        <p:scale>
          <a:sx n="144" d="100"/>
          <a:sy n="144" d="100"/>
        </p:scale>
        <p:origin x="126" y="22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9/3/2021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2388112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30</a:t>
            </a:fld>
            <a:endParaRPr lang="en-US" altLang="en-US"/>
          </a:p>
        </p:txBody>
      </p:sp>
    </p:spTree>
    <p:extLst>
      <p:ext uri="{BB962C8B-B14F-4D97-AF65-F5344CB8AC3E}">
        <p14:creationId xmlns:p14="http://schemas.microsoft.com/office/powerpoint/2010/main" val="191497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3175958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325465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44</a:t>
            </a:fld>
            <a:endParaRPr lang="en-US" altLang="en-US"/>
          </a:p>
        </p:txBody>
      </p:sp>
    </p:spTree>
    <p:extLst>
      <p:ext uri="{BB962C8B-B14F-4D97-AF65-F5344CB8AC3E}">
        <p14:creationId xmlns:p14="http://schemas.microsoft.com/office/powerpoint/2010/main" val="2497473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45</a:t>
            </a:fld>
            <a:endParaRPr lang="en-US" altLang="en-US"/>
          </a:p>
        </p:txBody>
      </p:sp>
    </p:spTree>
    <p:extLst>
      <p:ext uri="{BB962C8B-B14F-4D97-AF65-F5344CB8AC3E}">
        <p14:creationId xmlns:p14="http://schemas.microsoft.com/office/powerpoint/2010/main" val="3065176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46</a:t>
            </a:fld>
            <a:endParaRPr lang="en-US" altLang="en-US"/>
          </a:p>
        </p:txBody>
      </p:sp>
    </p:spTree>
    <p:extLst>
      <p:ext uri="{BB962C8B-B14F-4D97-AF65-F5344CB8AC3E}">
        <p14:creationId xmlns:p14="http://schemas.microsoft.com/office/powerpoint/2010/main" val="3678828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49</a:t>
            </a:fld>
            <a:endParaRPr lang="en-US" altLang="en-US"/>
          </a:p>
        </p:txBody>
      </p:sp>
    </p:spTree>
    <p:extLst>
      <p:ext uri="{BB962C8B-B14F-4D97-AF65-F5344CB8AC3E}">
        <p14:creationId xmlns:p14="http://schemas.microsoft.com/office/powerpoint/2010/main" val="65968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53</a:t>
            </a:fld>
            <a:endParaRPr lang="en-US" altLang="en-US"/>
          </a:p>
        </p:txBody>
      </p:sp>
    </p:spTree>
    <p:extLst>
      <p:ext uri="{BB962C8B-B14F-4D97-AF65-F5344CB8AC3E}">
        <p14:creationId xmlns:p14="http://schemas.microsoft.com/office/powerpoint/2010/main" val="385722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a:t>
            </a:fld>
            <a:endParaRPr lang="en-US" altLang="en-US"/>
          </a:p>
        </p:txBody>
      </p:sp>
    </p:spTree>
    <p:extLst>
      <p:ext uri="{BB962C8B-B14F-4D97-AF65-F5344CB8AC3E}">
        <p14:creationId xmlns:p14="http://schemas.microsoft.com/office/powerpoint/2010/main" val="3543338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193331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16</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191581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9/3/2021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9/3/2021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9/3/2021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9/3/2021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9/3/2021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nald-f-ferguson/E6156F21" TargetMode="External"/><Relationship Id="rId2" Type="http://schemas.openxmlformats.org/officeDocument/2006/relationships/hyperlink" Target="https://donald-f-ferguson.github.io/E6156F21/"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3mnfb5it-MaZbLZRd9vGg06M5ueC8Z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1.xml"/><Relationship Id="rId4" Type="http://schemas.openxmlformats.org/officeDocument/2006/relationships/image" Target="../media/image25.tiff"/></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hyperlink" Target="https://medium.com/@rodkey/deploying-a-flask-application-on-aws-a72daba6bb80" TargetMode="External"/><Relationship Id="rId4" Type="http://schemas.openxmlformats.org/officeDocument/2006/relationships/hyperlink" Target="https://chamikakasun.medium.com/installing-mysql-in-an-ec2-instance-55d6a3e19ca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hyperlink" Target="https://medium.com/@rodkey/deploying-a-flask-application-on-aws-a72daba6bb80" TargetMode="External"/><Relationship Id="rId4" Type="http://schemas.openxmlformats.org/officeDocument/2006/relationships/hyperlink" Target="https://chamikakasun.medium.com/installing-mysql-in-an-ec2-instance-55d6a3e19caf"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https://donald-f-ferguson.github.io/E6156F21/</a:t>
            </a:r>
            <a:endParaRPr lang="en-US" sz="900" dirty="0"/>
          </a:p>
          <a:p>
            <a:pPr lvl="2">
              <a:spcBef>
                <a:spcPts val="200"/>
              </a:spcBef>
            </a:pPr>
            <a:r>
              <a:rPr lang="en-US" sz="900" dirty="0"/>
              <a:t>Course repo: </a:t>
            </a:r>
            <a:r>
              <a:rPr lang="en-US" sz="900" dirty="0">
                <a:hlinkClick r:id="rId3"/>
              </a:rPr>
              <a:t>https://github.com/donald-f-ferguson/E6156F21</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We will try to use Azure and but do not sign up yet.</a:t>
            </a:r>
          </a:p>
          <a:p>
            <a:pPr lvl="2">
              <a:spcBef>
                <a:spcPts val="200"/>
              </a:spcBef>
            </a:pPr>
            <a:r>
              <a:rPr lang="en-US" sz="900" dirty="0"/>
              <a:t>Trello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https://join.slack.com/t/dff-columbia/shared_invite/zt-3mnfb5it-MaZbLZRd9vGg06M5ueC8Zw</a:t>
            </a:r>
            <a:endParaRPr lang="en-US" sz="1100" dirty="0"/>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505884"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Technical Topics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81271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IaaS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84D44F49-DC3C-014E-8436-0913E2B9C7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79688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2665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38100" y="552450"/>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a:t>
            </a:r>
          </a:p>
          <a:p>
            <a:pPr lvl="1"/>
            <a:r>
              <a:rPr lang="en-US" sz="1200" dirty="0"/>
              <a:t>Web Application Server</a:t>
            </a:r>
          </a:p>
          <a:p>
            <a:pPr lvl="2"/>
            <a:r>
              <a:rPr lang="en-US" sz="1100" dirty="0"/>
              <a:t>Flask</a:t>
            </a:r>
          </a:p>
          <a:p>
            <a:pPr lvl="2"/>
            <a:r>
              <a:rPr lang="en-US" sz="1100" dirty="0"/>
              <a:t>Python</a:t>
            </a:r>
          </a:p>
          <a:p>
            <a:pPr lvl="1"/>
            <a:r>
              <a:rPr lang="en-US" sz="1200" dirty="0"/>
              <a:t>Database:</a:t>
            </a:r>
          </a:p>
          <a:p>
            <a:pPr lvl="2"/>
            <a:r>
              <a:rPr lang="en-US" sz="1100" dirty="0"/>
              <a:t>Simple table</a:t>
            </a:r>
          </a:p>
          <a:p>
            <a:pPr lvl="2"/>
            <a:r>
              <a:rPr lang="en-US" sz="1100" dirty="0"/>
              <a:t>MySQL Database Server</a:t>
            </a:r>
          </a:p>
          <a:p>
            <a:pPr lvl="1"/>
            <a:r>
              <a:rPr lang="en-US" sz="1200" dirty="0"/>
              <a:t>Amazon EC2 (IaaS) instance</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5" name="Picture 4">
            <a:extLst>
              <a:ext uri="{FF2B5EF4-FFF2-40B4-BE49-F238E27FC236}">
                <a16:creationId xmlns:a16="http://schemas.microsoft.com/office/drawing/2014/main" id="{5C07694A-1ED6-8749-B734-CDD1B3BB4FC6}"/>
              </a:ext>
            </a:extLst>
          </p:cNvPr>
          <p:cNvPicPr>
            <a:picLocks noChangeAspect="1"/>
          </p:cNvPicPr>
          <p:nvPr/>
        </p:nvPicPr>
        <p:blipFill>
          <a:blip r:embed="rId2"/>
          <a:stretch>
            <a:fillRect/>
          </a:stretch>
        </p:blipFill>
        <p:spPr>
          <a:xfrm>
            <a:off x="2895600" y="548639"/>
            <a:ext cx="6019800" cy="4064651"/>
          </a:xfrm>
          <a:prstGeom prst="rect">
            <a:avLst/>
          </a:prstGeom>
        </p:spPr>
      </p:pic>
    </p:spTree>
    <p:extLst>
      <p:ext uri="{BB962C8B-B14F-4D97-AF65-F5344CB8AC3E}">
        <p14:creationId xmlns:p14="http://schemas.microsoft.com/office/powerpoint/2010/main" val="477233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User Interface</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40015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0C5FD1D-C4E6-7D4A-AB22-BCC9980E4E83}"/>
              </a:ext>
            </a:extLst>
          </p:cNvPr>
          <p:cNvSpPr>
            <a:spLocks noGrp="1"/>
          </p:cNvSpPr>
          <p:nvPr>
            <p:ph idx="1"/>
          </p:nvPr>
        </p:nvSpPr>
        <p:spPr>
          <a:xfrm>
            <a:off x="5029200" y="444319"/>
            <a:ext cx="3962400" cy="2438400"/>
          </a:xfrm>
        </p:spPr>
        <p:txBody>
          <a:bodyPr/>
          <a:lstStyle/>
          <a:p>
            <a:r>
              <a:rPr lang="en-US" sz="1600" dirty="0"/>
              <a:t>HTML define the elements, e.g.</a:t>
            </a:r>
          </a:p>
          <a:p>
            <a:pPr lvl="1"/>
            <a:r>
              <a:rPr lang="en-US" sz="1400" dirty="0"/>
              <a:t>Sections</a:t>
            </a:r>
          </a:p>
          <a:p>
            <a:pPr lvl="1"/>
            <a:r>
              <a:rPr lang="en-US" sz="1400" dirty="0"/>
              <a:t>Headers</a:t>
            </a:r>
          </a:p>
          <a:p>
            <a:pPr lvl="1"/>
            <a:r>
              <a:rPr lang="en-US" sz="1400" dirty="0"/>
              <a:t>Paragraphs</a:t>
            </a:r>
          </a:p>
          <a:p>
            <a:pPr lvl="1"/>
            <a:r>
              <a:rPr lang="en-US" sz="1400" dirty="0"/>
              <a:t>Input </a:t>
            </a:r>
            <a:r>
              <a:rPr lang="en-US" sz="1400" dirty="0" err="1"/>
              <a:t>fieds</a:t>
            </a:r>
            <a:endParaRPr lang="en-US" sz="1400" dirty="0"/>
          </a:p>
          <a:p>
            <a:r>
              <a:rPr lang="en-US" sz="1600" dirty="0"/>
              <a:t>CSS defines the layout and style, e.g.</a:t>
            </a:r>
          </a:p>
          <a:p>
            <a:pPr lvl="1"/>
            <a:r>
              <a:rPr lang="en-US" sz="1400" dirty="0"/>
              <a:t>Font sizes and colors</a:t>
            </a:r>
          </a:p>
          <a:p>
            <a:pPr lvl="1"/>
            <a:r>
              <a:rPr lang="en-US" sz="1400" dirty="0"/>
              <a:t>Rows and columns, and widths</a:t>
            </a:r>
          </a:p>
          <a:p>
            <a:pPr lvl="1"/>
            <a:r>
              <a:rPr lang="en-US" sz="1400" dirty="0"/>
              <a:t>Spacing, line breaks, ... ...</a:t>
            </a:r>
          </a:p>
        </p:txBody>
      </p:sp>
      <p:sp>
        <p:nvSpPr>
          <p:cNvPr id="3" name="Title 2">
            <a:extLst>
              <a:ext uri="{FF2B5EF4-FFF2-40B4-BE49-F238E27FC236}">
                <a16:creationId xmlns:a16="http://schemas.microsoft.com/office/drawing/2014/main" id="{D8C48F01-138B-5640-9FCC-0A8FB7D98A8C}"/>
              </a:ext>
            </a:extLst>
          </p:cNvPr>
          <p:cNvSpPr>
            <a:spLocks noGrp="1"/>
          </p:cNvSpPr>
          <p:nvPr>
            <p:ph type="title"/>
          </p:nvPr>
        </p:nvSpPr>
        <p:spPr/>
        <p:txBody>
          <a:bodyPr/>
          <a:lstStyle/>
          <a:p>
            <a:r>
              <a:rPr lang="en-US" dirty="0"/>
              <a:t>Browser Based User Interface</a:t>
            </a:r>
          </a:p>
        </p:txBody>
      </p:sp>
      <p:pic>
        <p:nvPicPr>
          <p:cNvPr id="8" name="Picture 7">
            <a:extLst>
              <a:ext uri="{FF2B5EF4-FFF2-40B4-BE49-F238E27FC236}">
                <a16:creationId xmlns:a16="http://schemas.microsoft.com/office/drawing/2014/main" id="{108F712A-ACD1-D34B-A2D3-FC16318905F1}"/>
              </a:ext>
            </a:extLst>
          </p:cNvPr>
          <p:cNvPicPr>
            <a:picLocks noChangeAspect="1"/>
          </p:cNvPicPr>
          <p:nvPr/>
        </p:nvPicPr>
        <p:blipFill>
          <a:blip r:embed="rId2"/>
          <a:stretch>
            <a:fillRect/>
          </a:stretch>
        </p:blipFill>
        <p:spPr>
          <a:xfrm>
            <a:off x="152400" y="590550"/>
            <a:ext cx="4822002" cy="3943350"/>
          </a:xfrm>
          <a:prstGeom prst="rect">
            <a:avLst/>
          </a:prstGeom>
        </p:spPr>
      </p:pic>
      <p:sp>
        <p:nvSpPr>
          <p:cNvPr id="9" name="Content Placeholder 6">
            <a:extLst>
              <a:ext uri="{FF2B5EF4-FFF2-40B4-BE49-F238E27FC236}">
                <a16:creationId xmlns:a16="http://schemas.microsoft.com/office/drawing/2014/main" id="{FDA83138-C322-6347-986E-8485193B226E}"/>
              </a:ext>
            </a:extLst>
          </p:cNvPr>
          <p:cNvSpPr txBox="1">
            <a:spLocks/>
          </p:cNvSpPr>
          <p:nvPr/>
        </p:nvSpPr>
        <p:spPr>
          <a:xfrm>
            <a:off x="3482340" y="2894149"/>
            <a:ext cx="5486400" cy="1785982"/>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Angular (or React, AngularJS) provides a framework for building interactive applications and MVVM, e.g.</a:t>
            </a:r>
          </a:p>
          <a:p>
            <a:r>
              <a:rPr lang="en-US" sz="1600" dirty="0"/>
              <a:t>Application, module, ...</a:t>
            </a:r>
          </a:p>
          <a:p>
            <a:r>
              <a:rPr lang="en-US" sz="1600" dirty="0"/>
              <a:t>Components</a:t>
            </a:r>
          </a:p>
          <a:p>
            <a:r>
              <a:rPr lang="en-US" sz="1600" dirty="0"/>
              <a:t>Services</a:t>
            </a:r>
          </a:p>
          <a:p>
            <a:r>
              <a:rPr lang="en-US" sz="1600" dirty="0"/>
              <a:t>Routes/paths/routing</a:t>
            </a:r>
          </a:p>
        </p:txBody>
      </p:sp>
    </p:spTree>
    <p:extLst>
      <p:ext uri="{BB962C8B-B14F-4D97-AF65-F5344CB8AC3E}">
        <p14:creationId xmlns:p14="http://schemas.microsoft.com/office/powerpoint/2010/main" val="2013981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4D2FE-D729-BC46-9B4B-FB6466B1FAB0}"/>
              </a:ext>
            </a:extLst>
          </p:cNvPr>
          <p:cNvSpPr>
            <a:spLocks noGrp="1"/>
          </p:cNvSpPr>
          <p:nvPr>
            <p:ph idx="1"/>
          </p:nvPr>
        </p:nvSpPr>
        <p:spPr>
          <a:xfrm>
            <a:off x="152400" y="444319"/>
            <a:ext cx="8839200" cy="1981200"/>
          </a:xfrm>
        </p:spPr>
        <p:txBody>
          <a:bodyPr/>
          <a:lstStyle/>
          <a:p>
            <a:r>
              <a:rPr lang="en-US" sz="1400" dirty="0"/>
              <a:t>“Model–view–</a:t>
            </a:r>
            <a:r>
              <a:rPr lang="en-US" sz="1400" dirty="0" err="1"/>
              <a:t>viewmodel</a:t>
            </a:r>
            <a:r>
              <a:rPr lang="en-US" sz="1400" dirty="0"/>
              <a:t> (MVVM) is a software architectural pattern that facilitates the separation of the development of the graphical user interface (the view) – be it via a markup language or GUI code – from the development of the business logic or back-end logic (the model) so that the view is not dependent on any specific model platform.</a:t>
            </a:r>
            <a:br>
              <a:rPr lang="en-US" sz="1400" dirty="0"/>
            </a:br>
            <a:r>
              <a:rPr lang="en-US" sz="1400" dirty="0"/>
              <a:t>...</a:t>
            </a:r>
            <a:br>
              <a:rPr lang="en-US" sz="1400" dirty="0"/>
            </a:br>
            <a:r>
              <a:rPr lang="en-US" sz="1400" dirty="0"/>
              <a:t>The view model of MVVM is a value converter,[1] meaning the view model is responsible for exposing (converting) the data objects from the model in such a way that objects are easily managed and presented. In this respect, the view model is more model than view, and handles most if not all of the view's display logic”</a:t>
            </a:r>
            <a:br>
              <a:rPr lang="en-US" sz="1400" dirty="0"/>
            </a:br>
            <a:r>
              <a:rPr lang="en-US" sz="1400" dirty="0"/>
              <a:t>(https://</a:t>
            </a:r>
            <a:r>
              <a:rPr lang="en-US" sz="1400" dirty="0" err="1"/>
              <a:t>en.wikipedia.org</a:t>
            </a:r>
            <a:r>
              <a:rPr lang="en-US" sz="1400" dirty="0"/>
              <a:t>/wiki/Model%E2%80%93view%E2%80%93viewmodel)</a:t>
            </a:r>
          </a:p>
          <a:p>
            <a:pPr marL="0" indent="0">
              <a:buNone/>
            </a:pPr>
            <a:endParaRPr lang="en-US" sz="1400" dirty="0"/>
          </a:p>
        </p:txBody>
      </p:sp>
      <p:sp>
        <p:nvSpPr>
          <p:cNvPr id="3" name="Title 2">
            <a:extLst>
              <a:ext uri="{FF2B5EF4-FFF2-40B4-BE49-F238E27FC236}">
                <a16:creationId xmlns:a16="http://schemas.microsoft.com/office/drawing/2014/main" id="{23A6F405-D5A9-5B46-A53E-9BB33ABF802B}"/>
              </a:ext>
            </a:extLst>
          </p:cNvPr>
          <p:cNvSpPr>
            <a:spLocks noGrp="1"/>
          </p:cNvSpPr>
          <p:nvPr>
            <p:ph type="title"/>
          </p:nvPr>
        </p:nvSpPr>
        <p:spPr/>
        <p:txBody>
          <a:bodyPr/>
          <a:lstStyle/>
          <a:p>
            <a:r>
              <a:rPr lang="en-US" dirty="0"/>
              <a:t>Web UI – Model-View-View Model</a:t>
            </a:r>
          </a:p>
        </p:txBody>
      </p:sp>
      <p:pic>
        <p:nvPicPr>
          <p:cNvPr id="5" name="Picture 4">
            <a:extLst>
              <a:ext uri="{FF2B5EF4-FFF2-40B4-BE49-F238E27FC236}">
                <a16:creationId xmlns:a16="http://schemas.microsoft.com/office/drawing/2014/main" id="{373865B7-A071-0240-864E-640595D2F485}"/>
              </a:ext>
            </a:extLst>
          </p:cNvPr>
          <p:cNvPicPr>
            <a:picLocks noChangeAspect="1"/>
          </p:cNvPicPr>
          <p:nvPr/>
        </p:nvPicPr>
        <p:blipFill>
          <a:blip r:embed="rId2"/>
          <a:stretch>
            <a:fillRect/>
          </a:stretch>
        </p:blipFill>
        <p:spPr>
          <a:xfrm>
            <a:off x="190500" y="2868717"/>
            <a:ext cx="4127500" cy="1243610"/>
          </a:xfrm>
          <a:prstGeom prst="rect">
            <a:avLst/>
          </a:prstGeom>
        </p:spPr>
      </p:pic>
      <p:sp>
        <p:nvSpPr>
          <p:cNvPr id="6" name="Rectangle 5">
            <a:extLst>
              <a:ext uri="{FF2B5EF4-FFF2-40B4-BE49-F238E27FC236}">
                <a16:creationId xmlns:a16="http://schemas.microsoft.com/office/drawing/2014/main" id="{617669E6-D37E-2B4B-99D0-770DCAD32DA2}"/>
              </a:ext>
            </a:extLst>
          </p:cNvPr>
          <p:cNvSpPr/>
          <p:nvPr/>
        </p:nvSpPr>
        <p:spPr>
          <a:xfrm>
            <a:off x="4427220" y="2717982"/>
            <a:ext cx="4572000" cy="1461939"/>
          </a:xfrm>
          <a:prstGeom prst="rect">
            <a:avLst/>
          </a:prstGeom>
        </p:spPr>
        <p:txBody>
          <a:bodyPr>
            <a:spAutoFit/>
          </a:bodyPr>
          <a:lstStyle/>
          <a:p>
            <a:pPr marL="285750" indent="-285750">
              <a:spcAft>
                <a:spcPts val="300"/>
              </a:spcAft>
              <a:buFont typeface="Arial" panose="020B0604020202020204" pitchFamily="34" charset="0"/>
              <a:buChar char="•"/>
            </a:pPr>
            <a:r>
              <a:rPr lang="en-US" sz="1400" b="1" dirty="0"/>
              <a:t>Model</a:t>
            </a:r>
            <a:r>
              <a:rPr lang="en-US" sz="1400" dirty="0"/>
              <a:t> − It simply holds the data and has nothing to do with any of the business logic.</a:t>
            </a:r>
          </a:p>
          <a:p>
            <a:pPr marL="285750" indent="-285750">
              <a:spcAft>
                <a:spcPts val="300"/>
              </a:spcAft>
              <a:buFont typeface="Arial" panose="020B0604020202020204" pitchFamily="34" charset="0"/>
              <a:buChar char="•"/>
            </a:pPr>
            <a:r>
              <a:rPr lang="en-US" sz="1400" b="1" dirty="0" err="1"/>
              <a:t>ViewModel</a:t>
            </a:r>
            <a:r>
              <a:rPr lang="en-US" sz="1400" dirty="0"/>
              <a:t> − It acts as the link/connection between the Model and View and makes stuff look pretty.</a:t>
            </a:r>
          </a:p>
          <a:p>
            <a:pPr marL="285750" indent="-285750">
              <a:spcAft>
                <a:spcPts val="300"/>
              </a:spcAft>
              <a:buFont typeface="Arial" panose="020B0604020202020204" pitchFamily="34" charset="0"/>
              <a:buChar char="•"/>
            </a:pPr>
            <a:r>
              <a:rPr lang="en-US" sz="1400" b="1" dirty="0"/>
              <a:t>View</a:t>
            </a:r>
            <a:r>
              <a:rPr lang="en-US" sz="1400" dirty="0"/>
              <a:t> − It simply holds the formatted data and essentially delegates everything to the Model.</a:t>
            </a:r>
          </a:p>
        </p:txBody>
      </p:sp>
    </p:spTree>
    <p:extLst>
      <p:ext uri="{BB962C8B-B14F-4D97-AF65-F5344CB8AC3E}">
        <p14:creationId xmlns:p14="http://schemas.microsoft.com/office/powerpoint/2010/main" val="3515886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4" name="Picture 3">
            <a:extLst>
              <a:ext uri="{FF2B5EF4-FFF2-40B4-BE49-F238E27FC236}">
                <a16:creationId xmlns:a16="http://schemas.microsoft.com/office/drawing/2014/main" id="{C36D5CE4-6F5B-8A4B-9E9F-4FC5326739AC}"/>
              </a:ext>
            </a:extLst>
          </p:cNvPr>
          <p:cNvPicPr>
            <a:picLocks noChangeAspect="1"/>
          </p:cNvPicPr>
          <p:nvPr/>
        </p:nvPicPr>
        <p:blipFill>
          <a:blip r:embed="rId2"/>
          <a:stretch>
            <a:fillRect/>
          </a:stretch>
        </p:blipFill>
        <p:spPr>
          <a:xfrm>
            <a:off x="5791200" y="76200"/>
            <a:ext cx="3276131" cy="4552950"/>
          </a:xfrm>
          <a:prstGeom prst="rect">
            <a:avLst/>
          </a:prstGeom>
        </p:spPr>
      </p:pic>
    </p:spTree>
    <p:extLst>
      <p:ext uri="{BB962C8B-B14F-4D97-AF65-F5344CB8AC3E}">
        <p14:creationId xmlns:p14="http://schemas.microsoft.com/office/powerpoint/2010/main" val="1956995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4" name="Picture 3">
            <a:extLst>
              <a:ext uri="{FF2B5EF4-FFF2-40B4-BE49-F238E27FC236}">
                <a16:creationId xmlns:a16="http://schemas.microsoft.com/office/drawing/2014/main" id="{C36D5CE4-6F5B-8A4B-9E9F-4FC5326739AC}"/>
              </a:ext>
            </a:extLst>
          </p:cNvPr>
          <p:cNvPicPr>
            <a:picLocks noChangeAspect="1"/>
          </p:cNvPicPr>
          <p:nvPr/>
        </p:nvPicPr>
        <p:blipFill>
          <a:blip r:embed="rId2"/>
          <a:stretch>
            <a:fillRect/>
          </a:stretch>
        </p:blipFill>
        <p:spPr>
          <a:xfrm>
            <a:off x="5791200" y="76200"/>
            <a:ext cx="3276131" cy="4552950"/>
          </a:xfrm>
          <a:prstGeom prst="rect">
            <a:avLst/>
          </a:prstGeom>
        </p:spPr>
      </p:pic>
      <p:sp>
        <p:nvSpPr>
          <p:cNvPr id="5" name="Rounded Rectangle 4">
            <a:extLst>
              <a:ext uri="{FF2B5EF4-FFF2-40B4-BE49-F238E27FC236}">
                <a16:creationId xmlns:a16="http://schemas.microsoft.com/office/drawing/2014/main" id="{1CA98DCC-43A5-7F47-B1E0-059F02E0D4C5}"/>
              </a:ext>
            </a:extLst>
          </p:cNvPr>
          <p:cNvSpPr/>
          <p:nvPr/>
        </p:nvSpPr>
        <p:spPr>
          <a:xfrm>
            <a:off x="838200" y="514350"/>
            <a:ext cx="7467600" cy="41148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r>
              <a:rPr lang="en-US" dirty="0"/>
              <a:t>Disclaimer:</a:t>
            </a:r>
          </a:p>
          <a:p>
            <a:pPr marL="285750" indent="-285750">
              <a:buFont typeface="Arial" panose="020B0604020202020204" pitchFamily="34" charset="0"/>
              <a:buChar char="•"/>
            </a:pPr>
            <a:r>
              <a:rPr lang="en-US" dirty="0"/>
              <a:t>I really, really dislike do UIs.</a:t>
            </a:r>
          </a:p>
          <a:p>
            <a:pPr marL="285750" indent="-285750">
              <a:buFont typeface="Arial" panose="020B0604020202020204" pitchFamily="34" charset="0"/>
              <a:buChar char="•"/>
            </a:pPr>
            <a:r>
              <a:rPr lang="en-US" dirty="0"/>
              <a:t>Angular, HTML, CSS, ... give me</a:t>
            </a:r>
            <a:br>
              <a:rPr lang="en-US" dirty="0"/>
            </a:br>
            <a:r>
              <a:rPr lang="en-US" dirty="0"/>
              <a:t>terrible headaches.</a:t>
            </a:r>
          </a:p>
          <a:p>
            <a:pPr marL="285750" indent="-285750">
              <a:buFont typeface="Arial" panose="020B0604020202020204" pitchFamily="34" charset="0"/>
              <a:buChar char="•"/>
            </a:pPr>
            <a:r>
              <a:rPr lang="en-US" dirty="0"/>
              <a:t>I get really, really grumpy.</a:t>
            </a:r>
          </a:p>
          <a:p>
            <a:endParaRPr lang="en-US" dirty="0"/>
          </a:p>
          <a:p>
            <a:r>
              <a:rPr lang="en-US" dirty="0"/>
              <a:t>Course focus:</a:t>
            </a:r>
          </a:p>
          <a:p>
            <a:pPr marL="285750" indent="-285750">
              <a:buFont typeface="Arial" panose="020B0604020202020204" pitchFamily="34" charset="0"/>
              <a:buChar char="•"/>
            </a:pPr>
            <a:r>
              <a:rPr lang="en-US" dirty="0"/>
              <a:t>Doing some UI work produces a</a:t>
            </a:r>
            <a:br>
              <a:rPr lang="en-US" dirty="0"/>
            </a:br>
            <a:r>
              <a:rPr lang="en-US" dirty="0"/>
              <a:t>cooler, more </a:t>
            </a:r>
            <a:r>
              <a:rPr lang="en-US" dirty="0" err="1"/>
              <a:t>demoable</a:t>
            </a:r>
            <a:r>
              <a:rPr lang="en-US" dirty="0"/>
              <a:t> project.</a:t>
            </a:r>
          </a:p>
          <a:p>
            <a:pPr marL="285750" indent="-285750">
              <a:buFont typeface="Arial" panose="020B0604020202020204" pitchFamily="34" charset="0"/>
              <a:buChar char="•"/>
            </a:pPr>
            <a:r>
              <a:rPr lang="en-US" dirty="0"/>
              <a:t>Primary topics are on what happens</a:t>
            </a:r>
            <a:br>
              <a:rPr lang="en-US" dirty="0"/>
            </a:br>
            <a:r>
              <a:rPr lang="en-US" dirty="0"/>
              <a:t>behind the APIs (in the cloud).</a:t>
            </a:r>
          </a:p>
        </p:txBody>
      </p:sp>
      <p:pic>
        <p:nvPicPr>
          <p:cNvPr id="6" name="Picture 5">
            <a:extLst>
              <a:ext uri="{FF2B5EF4-FFF2-40B4-BE49-F238E27FC236}">
                <a16:creationId xmlns:a16="http://schemas.microsoft.com/office/drawing/2014/main" id="{6B38D970-FA7E-D947-97E9-D053F6C12830}"/>
              </a:ext>
            </a:extLst>
          </p:cNvPr>
          <p:cNvPicPr>
            <a:picLocks noChangeAspect="1"/>
          </p:cNvPicPr>
          <p:nvPr/>
        </p:nvPicPr>
        <p:blipFill>
          <a:blip r:embed="rId3"/>
          <a:stretch>
            <a:fillRect/>
          </a:stretch>
        </p:blipFill>
        <p:spPr>
          <a:xfrm>
            <a:off x="5181600" y="742950"/>
            <a:ext cx="2624534" cy="2590800"/>
          </a:xfrm>
          <a:prstGeom prst="rect">
            <a:avLst/>
          </a:prstGeom>
        </p:spPr>
      </p:pic>
    </p:spTree>
    <p:extLst>
      <p:ext uri="{BB962C8B-B14F-4D97-AF65-F5344CB8AC3E}">
        <p14:creationId xmlns:p14="http://schemas.microsoft.com/office/powerpoint/2010/main" val="379534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298963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154783-F63F-5C4F-BD29-13B721E4E93E}"/>
              </a:ext>
            </a:extLst>
          </p:cNvPr>
          <p:cNvSpPr>
            <a:spLocks noGrp="1"/>
          </p:cNvSpPr>
          <p:nvPr>
            <p:ph idx="1"/>
          </p:nvPr>
        </p:nvSpPr>
        <p:spPr>
          <a:xfrm>
            <a:off x="76200" y="463705"/>
            <a:ext cx="8839200" cy="4038600"/>
          </a:xfrm>
        </p:spPr>
        <p:txBody>
          <a:bodyPr/>
          <a:lstStyle/>
          <a:p>
            <a:r>
              <a:rPr lang="en-US" sz="1400" dirty="0"/>
              <a:t>“Representational state transfer (REST) is a software architectural style which uses a subset of HTTP.[1] It is commonly used to create interactive applications that use Web services. A Web service that follows these guidelines is called RESTful. Such a Web service must provide its Web resources in a textual representation and allow them to be read and modified with a stateless protocol and a predefined set of operations. This approach allows interoperability between the computer systems on the Internet that provide these services. REST is an alternative to, for example, SOAP as way to access a Web service.” (</a:t>
            </a:r>
            <a:r>
              <a:rPr lang="en-US" sz="1400" dirty="0">
                <a:hlinkClick r:id="rId2"/>
              </a:rPr>
              <a:t>https://en.wikipedia.org/wiki/Representational_state_transfer</a:t>
            </a:r>
            <a:r>
              <a:rPr lang="en-US" sz="1400" dirty="0"/>
              <a:t>) </a:t>
            </a:r>
          </a:p>
          <a:p>
            <a:pPr marL="0" indent="0">
              <a:buNone/>
            </a:pPr>
            <a:endParaRPr lang="en-US" sz="1400" dirty="0"/>
          </a:p>
        </p:txBody>
      </p:sp>
      <p:sp>
        <p:nvSpPr>
          <p:cNvPr id="3" name="Title 2">
            <a:extLst>
              <a:ext uri="{FF2B5EF4-FFF2-40B4-BE49-F238E27FC236}">
                <a16:creationId xmlns:a16="http://schemas.microsoft.com/office/drawing/2014/main" id="{56634DD4-4CBB-3446-8934-DB0769086940}"/>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D07BB53D-4C12-E445-AB53-3DA3CDD0445B}"/>
              </a:ext>
            </a:extLst>
          </p:cNvPr>
          <p:cNvPicPr>
            <a:picLocks noChangeAspect="1"/>
          </p:cNvPicPr>
          <p:nvPr/>
        </p:nvPicPr>
        <p:blipFill>
          <a:blip r:embed="rId3"/>
          <a:stretch>
            <a:fillRect/>
          </a:stretch>
        </p:blipFill>
        <p:spPr>
          <a:xfrm>
            <a:off x="117088" y="2030794"/>
            <a:ext cx="4343400" cy="1927455"/>
          </a:xfrm>
          <a:prstGeom prst="rect">
            <a:avLst/>
          </a:prstGeom>
        </p:spPr>
      </p:pic>
      <p:sp>
        <p:nvSpPr>
          <p:cNvPr id="5" name="TextBox 4">
            <a:extLst>
              <a:ext uri="{FF2B5EF4-FFF2-40B4-BE49-F238E27FC236}">
                <a16:creationId xmlns:a16="http://schemas.microsoft.com/office/drawing/2014/main" id="{CBFAA581-9AF3-BE47-A1BE-B0C0D8A94004}"/>
              </a:ext>
            </a:extLst>
          </p:cNvPr>
          <p:cNvSpPr txBox="1"/>
          <p:nvPr/>
        </p:nvSpPr>
        <p:spPr>
          <a:xfrm>
            <a:off x="4534829" y="2038350"/>
            <a:ext cx="4544122" cy="2677656"/>
          </a:xfrm>
          <a:prstGeom prst="rect">
            <a:avLst/>
          </a:prstGeom>
          <a:noFill/>
        </p:spPr>
        <p:txBody>
          <a:bodyPr wrap="square" rtlCol="0">
            <a:spAutoFit/>
          </a:bodyPr>
          <a:lstStyle/>
          <a:p>
            <a:pPr marL="285750" indent="-285750">
              <a:buFont typeface="Arial" panose="020B0604020202020204" pitchFamily="34" charset="0"/>
              <a:buChar char="•"/>
            </a:pPr>
            <a:r>
              <a:rPr lang="en-US" sz="1200" dirty="0"/>
              <a:t>Resource:</a:t>
            </a:r>
          </a:p>
          <a:p>
            <a:pPr marL="742950" lvl="1" indent="-285750">
              <a:buFont typeface="Arial" panose="020B0604020202020204" pitchFamily="34" charset="0"/>
              <a:buChar char="•"/>
            </a:pPr>
            <a:r>
              <a:rPr lang="en-US" sz="1200" dirty="0"/>
              <a:t>A resource is a “thing,” e.g. student, course</a:t>
            </a:r>
          </a:p>
          <a:p>
            <a:pPr marL="742950" lvl="1" indent="-285750">
              <a:buFont typeface="Arial" panose="020B0604020202020204" pitchFamily="34" charset="0"/>
              <a:buChar char="•"/>
            </a:pPr>
            <a:r>
              <a:rPr lang="en-US" sz="1200" dirty="0"/>
              <a:t>Singletons, collections, hierarchical</a:t>
            </a:r>
          </a:p>
          <a:p>
            <a:pPr marL="285750" indent="-285750">
              <a:buFont typeface="Arial" panose="020B0604020202020204" pitchFamily="34" charset="0"/>
              <a:buChar char="•"/>
            </a:pPr>
            <a:r>
              <a:rPr lang="en-US" sz="1200" dirty="0"/>
              <a:t>URI identifies (locates) resources, e.g.</a:t>
            </a:r>
          </a:p>
          <a:p>
            <a:pPr marL="742950" lvl="1" indent="-285750">
              <a:buFont typeface="Arial" panose="020B0604020202020204" pitchFamily="34" charset="0"/>
              <a:buChar char="•"/>
            </a:pPr>
            <a:r>
              <a:rPr lang="en-US" sz="1200" dirty="0"/>
              <a:t>/</a:t>
            </a:r>
            <a:r>
              <a:rPr lang="en-US" sz="1200" dirty="0" err="1"/>
              <a:t>api</a:t>
            </a:r>
            <a:r>
              <a:rPr lang="en-US" sz="1200" dirty="0"/>
              <a:t>/courses: collection of all courses.</a:t>
            </a:r>
          </a:p>
          <a:p>
            <a:pPr marL="742950" lvl="1" indent="-285750">
              <a:buFont typeface="Arial" panose="020B0604020202020204" pitchFamily="34" charset="0"/>
              <a:buChar char="•"/>
            </a:pPr>
            <a:r>
              <a:rPr lang="en-US" sz="1200" dirty="0"/>
              <a:t>/</a:t>
            </a:r>
            <a:r>
              <a:rPr lang="en-US" sz="1200" dirty="0" err="1"/>
              <a:t>api</a:t>
            </a:r>
            <a:r>
              <a:rPr lang="en-US" sz="1200" dirty="0"/>
              <a:t>/courses/11912: a specific course</a:t>
            </a:r>
          </a:p>
          <a:p>
            <a:pPr marL="742950" lvl="1" indent="-285750">
              <a:buFont typeface="Arial" panose="020B0604020202020204" pitchFamily="34" charset="0"/>
              <a:buChar char="•"/>
            </a:pPr>
            <a:r>
              <a:rPr lang="en-US" sz="1200" dirty="0"/>
              <a:t>/</a:t>
            </a:r>
            <a:r>
              <a:rPr lang="en-US" sz="1200" dirty="0" err="1"/>
              <a:t>api</a:t>
            </a:r>
            <a:r>
              <a:rPr lang="en-US" sz="1200" dirty="0"/>
              <a:t>/</a:t>
            </a:r>
            <a:r>
              <a:rPr lang="en-US" sz="1200" dirty="0" err="1"/>
              <a:t>courses?year</a:t>
            </a:r>
            <a:r>
              <a:rPr lang="en-US" sz="1200" dirty="0"/>
              <a:t>=2003&amp;semester=001:</a:t>
            </a:r>
            <a:br>
              <a:rPr lang="en-US" sz="1200" dirty="0"/>
            </a:br>
            <a:r>
              <a:rPr lang="en-US" sz="1200" dirty="0"/>
              <a:t>All courses matching a query.</a:t>
            </a:r>
          </a:p>
          <a:p>
            <a:pPr marL="285750" indent="-285750">
              <a:buFont typeface="Arial" panose="020B0604020202020204" pitchFamily="34" charset="0"/>
              <a:buChar char="•"/>
            </a:pPr>
            <a:r>
              <a:rPr lang="en-US" sz="1200" dirty="0"/>
              <a:t>Operations:</a:t>
            </a:r>
          </a:p>
          <a:p>
            <a:pPr marL="742950" lvl="1" indent="-285750">
              <a:buFont typeface="Arial" panose="020B0604020202020204" pitchFamily="34" charset="0"/>
              <a:buChar char="•"/>
            </a:pPr>
            <a:r>
              <a:rPr lang="en-US" sz="1200" dirty="0"/>
              <a:t>No “verbs,” e.g. </a:t>
            </a:r>
            <a:r>
              <a:rPr lang="en-US" sz="1200" dirty="0" err="1"/>
              <a:t>enrollStudent</a:t>
            </a:r>
            <a:r>
              <a:rPr lang="en-US" sz="1200" dirty="0"/>
              <a:t>, </a:t>
            </a:r>
            <a:r>
              <a:rPr lang="en-US" sz="1200" dirty="0" err="1"/>
              <a:t>addSection</a:t>
            </a:r>
            <a:r>
              <a:rPr lang="en-US" sz="1200" dirty="0"/>
              <a:t>, ...</a:t>
            </a:r>
          </a:p>
          <a:p>
            <a:pPr marL="742950" lvl="1" indent="-285750">
              <a:buFont typeface="Arial" panose="020B0604020202020204" pitchFamily="34" charset="0"/>
              <a:buChar char="•"/>
            </a:pPr>
            <a:r>
              <a:rPr lang="en-US" sz="1200" dirty="0"/>
              <a:t>Create-Retrieve-Update-Delete resources using</a:t>
            </a:r>
            <a:br>
              <a:rPr lang="en-US" sz="1200" dirty="0"/>
            </a:br>
            <a:r>
              <a:rPr lang="en-US" sz="1200" dirty="0"/>
              <a:t>POST, GET, PUT (PATCH), DELETE.</a:t>
            </a:r>
          </a:p>
          <a:p>
            <a:pPr marL="742950" lvl="1" indent="-285750">
              <a:buFont typeface="Arial" panose="020B0604020202020204" pitchFamily="34" charset="0"/>
              <a:buChar char="•"/>
            </a:pPr>
            <a:r>
              <a:rPr lang="en-US" sz="1200" dirty="0"/>
              <a:t>Application logic implemented in functions that handle</a:t>
            </a:r>
            <a:br>
              <a:rPr lang="en-US" sz="1200" dirty="0"/>
            </a:br>
            <a:r>
              <a:rPr lang="en-US" sz="1200" dirty="0"/>
              <a:t>CRUD operations on URIs</a:t>
            </a:r>
          </a:p>
        </p:txBody>
      </p:sp>
      <p:sp>
        <p:nvSpPr>
          <p:cNvPr id="6" name="TextBox 5">
            <a:extLst>
              <a:ext uri="{FF2B5EF4-FFF2-40B4-BE49-F238E27FC236}">
                <a16:creationId xmlns:a16="http://schemas.microsoft.com/office/drawing/2014/main" id="{55A9E686-F6B7-E64A-B3FA-B023E810B32E}"/>
              </a:ext>
            </a:extLst>
          </p:cNvPr>
          <p:cNvSpPr txBox="1"/>
          <p:nvPr/>
        </p:nvSpPr>
        <p:spPr>
          <a:xfrm>
            <a:off x="172570" y="3977635"/>
            <a:ext cx="4840364" cy="646331"/>
          </a:xfrm>
          <a:prstGeom prst="rect">
            <a:avLst/>
          </a:prstGeom>
          <a:noFill/>
        </p:spPr>
        <p:txBody>
          <a:bodyPr wrap="none" rtlCol="0">
            <a:spAutoFit/>
          </a:bodyPr>
          <a:lstStyle/>
          <a:p>
            <a:r>
              <a:rPr lang="en-US" i="1" dirty="0">
                <a:solidFill>
                  <a:srgbClr val="FF0000"/>
                </a:solidFill>
              </a:rPr>
              <a:t>We will learn a lot more about REST in this class.</a:t>
            </a:r>
          </a:p>
          <a:p>
            <a:r>
              <a:rPr lang="en-US" dirty="0"/>
              <a:t>The only resource in example is /</a:t>
            </a:r>
            <a:r>
              <a:rPr lang="en-US" dirty="0" err="1"/>
              <a:t>api</a:t>
            </a:r>
            <a:r>
              <a:rPr lang="en-US" dirty="0"/>
              <a:t>/courses/&lt;id&gt;</a:t>
            </a:r>
          </a:p>
        </p:txBody>
      </p:sp>
    </p:spTree>
    <p:extLst>
      <p:ext uri="{BB962C8B-B14F-4D97-AF65-F5344CB8AC3E}">
        <p14:creationId xmlns:p14="http://schemas.microsoft.com/office/powerpoint/2010/main" val="3902423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(Web) Application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82581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DA28D-7253-3A49-B4A9-AD292D957D61}"/>
              </a:ext>
            </a:extLst>
          </p:cNvPr>
          <p:cNvSpPr>
            <a:spLocks noGrp="1"/>
          </p:cNvSpPr>
          <p:nvPr>
            <p:ph idx="1"/>
          </p:nvPr>
        </p:nvSpPr>
        <p:spPr>
          <a:xfrm>
            <a:off x="166994" y="552450"/>
            <a:ext cx="8839200" cy="4038600"/>
          </a:xfrm>
        </p:spPr>
        <p:txBody>
          <a:bodyPr/>
          <a:lstStyle/>
          <a:p>
            <a:pPr>
              <a:spcBef>
                <a:spcPts val="0"/>
              </a:spcBef>
              <a:spcAft>
                <a:spcPts val="600"/>
              </a:spcAft>
            </a:pPr>
            <a:r>
              <a:rPr lang="en-US" sz="1400" dirty="0"/>
              <a:t>“A web application (or web app) is application software that runs on a web server, unlike computer-based software programs that are run locally on the operating system (OS) of the device. Web applications are accessed by the user through a web browser with an active network connection. These applications are programmed using a client–server modeled structure—the user ("client") is provided services through an off-site server that is hosted by a third-party. Examples of commonly-used web applications include: web-mail, online retail sales, online banking, and online auctions” </a:t>
            </a:r>
          </a:p>
          <a:p>
            <a:pPr>
              <a:spcBef>
                <a:spcPts val="0"/>
              </a:spcBef>
              <a:spcAft>
                <a:spcPts val="600"/>
              </a:spcAft>
            </a:pPr>
            <a:r>
              <a:rPr lang="en-US" sz="1400" dirty="0"/>
              <a:t>“An application server is a server that hosts applications. ... ... Application server frameworks are software frameworks for building application servers. An application server framework provides both facilities to create web applications and a server environment to run them.”</a:t>
            </a:r>
          </a:p>
          <a:p>
            <a:pPr>
              <a:spcBef>
                <a:spcPts val="0"/>
              </a:spcBef>
              <a:spcAft>
                <a:spcPts val="600"/>
              </a:spcAft>
            </a:pPr>
            <a:r>
              <a:rPr lang="en-US" sz="1400" dirty="0"/>
              <a:t>“Service-oriented architecture (SOA) is an architectural style that supports service orientation. ... ... A service is a discrete unit of functionality that can be accessed remotely and acted upon and updated independently, such as retrieving a credit card statement online.”</a:t>
            </a:r>
          </a:p>
          <a:p>
            <a:pPr>
              <a:spcBef>
                <a:spcPts val="0"/>
              </a:spcBef>
              <a:spcAft>
                <a:spcPts val="600"/>
              </a:spcAft>
            </a:pPr>
            <a:r>
              <a:rPr lang="en-US" sz="1400" dirty="0"/>
              <a:t>“Microservice architecture – a variant of the service-oriented architecture (SOA) structural style – arranges an application as a collection of loosely coupled services. In a microservices architecture, services are fine-grained and the protocols are lightweight.”</a:t>
            </a:r>
          </a:p>
          <a:p>
            <a:pPr>
              <a:spcBef>
                <a:spcPts val="0"/>
              </a:spcBef>
              <a:spcAft>
                <a:spcPts val="600"/>
              </a:spcAft>
            </a:pPr>
            <a:endParaRPr lang="en-US" sz="1400" dirty="0"/>
          </a:p>
        </p:txBody>
      </p:sp>
      <p:sp>
        <p:nvSpPr>
          <p:cNvPr id="3" name="Title 2">
            <a:extLst>
              <a:ext uri="{FF2B5EF4-FFF2-40B4-BE49-F238E27FC236}">
                <a16:creationId xmlns:a16="http://schemas.microsoft.com/office/drawing/2014/main" id="{0E583D34-3158-4A49-AB40-670B2806E403}"/>
              </a:ext>
            </a:extLst>
          </p:cNvPr>
          <p:cNvSpPr>
            <a:spLocks noGrp="1"/>
          </p:cNvSpPr>
          <p:nvPr>
            <p:ph type="title"/>
          </p:nvPr>
        </p:nvSpPr>
        <p:spPr/>
        <p:txBody>
          <a:bodyPr/>
          <a:lstStyle/>
          <a:p>
            <a:r>
              <a:rPr lang="en-US" dirty="0"/>
              <a:t>Some Terms </a:t>
            </a:r>
            <a:r>
              <a:rPr lang="en-US" sz="1800" dirty="0"/>
              <a:t>(https://</a:t>
            </a:r>
            <a:r>
              <a:rPr lang="en-US" sz="1800" dirty="0" err="1"/>
              <a:t>en.wikipedia.org</a:t>
            </a:r>
            <a:r>
              <a:rPr lang="en-US" sz="1800" dirty="0"/>
              <a:t>/wiki/... ...)</a:t>
            </a:r>
            <a:br>
              <a:rPr lang="en-US" sz="1800" dirty="0"/>
            </a:br>
            <a:r>
              <a:rPr lang="en-US" dirty="0"/>
              <a:t>)</a:t>
            </a:r>
          </a:p>
        </p:txBody>
      </p:sp>
    </p:spTree>
    <p:extLst>
      <p:ext uri="{BB962C8B-B14F-4D97-AF65-F5344CB8AC3E}">
        <p14:creationId xmlns:p14="http://schemas.microsoft.com/office/powerpoint/2010/main" val="1063671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2D6B876-E074-C34E-BAF3-4FC33D2E149F}"/>
              </a:ext>
            </a:extLst>
          </p:cNvPr>
          <p:cNvSpPr>
            <a:spLocks noGrp="1"/>
          </p:cNvSpPr>
          <p:nvPr>
            <p:ph idx="1"/>
          </p:nvPr>
        </p:nvSpPr>
        <p:spPr>
          <a:xfrm>
            <a:off x="3519892" y="438149"/>
            <a:ext cx="5029200" cy="2202521"/>
          </a:xfrm>
        </p:spPr>
        <p:txBody>
          <a:bodyPr/>
          <a:lstStyle/>
          <a:p>
            <a:pPr marL="0" indent="0">
              <a:spcBef>
                <a:spcPts val="0"/>
              </a:spcBef>
              <a:buNone/>
            </a:pPr>
            <a:r>
              <a:rPr lang="en-US" sz="1400" dirty="0"/>
              <a:t>Characteristics of a Microservice Architecture</a:t>
            </a:r>
          </a:p>
          <a:p>
            <a:pPr>
              <a:spcBef>
                <a:spcPts val="0"/>
              </a:spcBef>
            </a:pPr>
            <a:r>
              <a:rPr lang="en-US" sz="1400" dirty="0"/>
              <a:t>Componentization via Services</a:t>
            </a:r>
          </a:p>
          <a:p>
            <a:pPr>
              <a:spcBef>
                <a:spcPts val="0"/>
              </a:spcBef>
            </a:pPr>
            <a:r>
              <a:rPr lang="en-US" sz="1400" dirty="0"/>
              <a:t>Organized around Business Capabilities</a:t>
            </a:r>
          </a:p>
          <a:p>
            <a:pPr>
              <a:spcBef>
                <a:spcPts val="0"/>
              </a:spcBef>
            </a:pPr>
            <a:r>
              <a:rPr lang="en-US" sz="1400" dirty="0"/>
              <a:t>Products not Projects</a:t>
            </a:r>
          </a:p>
          <a:p>
            <a:pPr>
              <a:spcBef>
                <a:spcPts val="0"/>
              </a:spcBef>
            </a:pPr>
            <a:r>
              <a:rPr lang="en-US" sz="1400" dirty="0"/>
              <a:t>Smart endpoints and dumb pipes</a:t>
            </a:r>
          </a:p>
          <a:p>
            <a:pPr>
              <a:spcBef>
                <a:spcPts val="0"/>
              </a:spcBef>
            </a:pPr>
            <a:r>
              <a:rPr lang="en-US" sz="1400" dirty="0"/>
              <a:t>Decentralized Governance</a:t>
            </a:r>
          </a:p>
          <a:p>
            <a:pPr>
              <a:spcBef>
                <a:spcPts val="0"/>
              </a:spcBef>
            </a:pPr>
            <a:r>
              <a:rPr lang="en-US" sz="1400" dirty="0"/>
              <a:t>Decentralized Data Management</a:t>
            </a:r>
          </a:p>
          <a:p>
            <a:pPr>
              <a:spcBef>
                <a:spcPts val="0"/>
              </a:spcBef>
            </a:pPr>
            <a:r>
              <a:rPr lang="en-US" sz="1400" dirty="0"/>
              <a:t>Infrastructure Automation</a:t>
            </a:r>
          </a:p>
          <a:p>
            <a:pPr>
              <a:spcBef>
                <a:spcPts val="0"/>
              </a:spcBef>
            </a:pPr>
            <a:r>
              <a:rPr lang="en-US" sz="1400" dirty="0"/>
              <a:t>Design for failure</a:t>
            </a:r>
          </a:p>
          <a:p>
            <a:pPr>
              <a:spcBef>
                <a:spcPts val="0"/>
              </a:spcBef>
            </a:pPr>
            <a:r>
              <a:rPr lang="en-US" sz="1400" dirty="0"/>
              <a:t>Evolutionary Design</a:t>
            </a:r>
          </a:p>
          <a:p>
            <a:pPr>
              <a:spcBef>
                <a:spcPts val="0"/>
              </a:spcBef>
            </a:pPr>
            <a:endParaRPr lang="en-US" sz="1400" dirty="0"/>
          </a:p>
        </p:txBody>
      </p:sp>
      <p:sp>
        <p:nvSpPr>
          <p:cNvPr id="5" name="Title 4">
            <a:extLst>
              <a:ext uri="{FF2B5EF4-FFF2-40B4-BE49-F238E27FC236}">
                <a16:creationId xmlns:a16="http://schemas.microsoft.com/office/drawing/2014/main" id="{9C82A229-0BDF-F341-B647-86849A72449F}"/>
              </a:ext>
            </a:extLst>
          </p:cNvPr>
          <p:cNvSpPr>
            <a:spLocks noGrp="1"/>
          </p:cNvSpPr>
          <p:nvPr>
            <p:ph type="title"/>
          </p:nvPr>
        </p:nvSpPr>
        <p:spPr/>
        <p:txBody>
          <a:bodyPr/>
          <a:lstStyle/>
          <a:p>
            <a:r>
              <a:rPr lang="en-US" dirty="0"/>
              <a:t>Some Principles and Concepts</a:t>
            </a:r>
          </a:p>
        </p:txBody>
      </p:sp>
      <p:pic>
        <p:nvPicPr>
          <p:cNvPr id="4" name="Picture 3">
            <a:extLst>
              <a:ext uri="{FF2B5EF4-FFF2-40B4-BE49-F238E27FC236}">
                <a16:creationId xmlns:a16="http://schemas.microsoft.com/office/drawing/2014/main" id="{49D3B962-0496-DD45-B839-5F834AD82ECD}"/>
              </a:ext>
            </a:extLst>
          </p:cNvPr>
          <p:cNvPicPr>
            <a:picLocks noChangeAspect="1"/>
          </p:cNvPicPr>
          <p:nvPr/>
        </p:nvPicPr>
        <p:blipFill>
          <a:blip r:embed="rId2"/>
          <a:stretch>
            <a:fillRect/>
          </a:stretch>
        </p:blipFill>
        <p:spPr>
          <a:xfrm>
            <a:off x="115229" y="454876"/>
            <a:ext cx="3182083" cy="2184400"/>
          </a:xfrm>
          <a:prstGeom prst="rect">
            <a:avLst/>
          </a:prstGeom>
        </p:spPr>
      </p:pic>
      <p:pic>
        <p:nvPicPr>
          <p:cNvPr id="7" name="Picture 6">
            <a:extLst>
              <a:ext uri="{FF2B5EF4-FFF2-40B4-BE49-F238E27FC236}">
                <a16:creationId xmlns:a16="http://schemas.microsoft.com/office/drawing/2014/main" id="{A7419812-7D76-4844-B361-07EB4A7F32F3}"/>
              </a:ext>
            </a:extLst>
          </p:cNvPr>
          <p:cNvPicPr>
            <a:picLocks noChangeAspect="1"/>
          </p:cNvPicPr>
          <p:nvPr/>
        </p:nvPicPr>
        <p:blipFill>
          <a:blip r:embed="rId3"/>
          <a:stretch>
            <a:fillRect/>
          </a:stretch>
        </p:blipFill>
        <p:spPr>
          <a:xfrm>
            <a:off x="214280" y="2649833"/>
            <a:ext cx="3415576" cy="1993567"/>
          </a:xfrm>
          <a:prstGeom prst="rect">
            <a:avLst/>
          </a:prstGeom>
        </p:spPr>
      </p:pic>
      <p:pic>
        <p:nvPicPr>
          <p:cNvPr id="8" name="Picture 7">
            <a:extLst>
              <a:ext uri="{FF2B5EF4-FFF2-40B4-BE49-F238E27FC236}">
                <a16:creationId xmlns:a16="http://schemas.microsoft.com/office/drawing/2014/main" id="{CD1AD0B1-8AB3-D244-B5C9-20D37A337DF4}"/>
              </a:ext>
            </a:extLst>
          </p:cNvPr>
          <p:cNvPicPr>
            <a:picLocks noChangeAspect="1"/>
          </p:cNvPicPr>
          <p:nvPr/>
        </p:nvPicPr>
        <p:blipFill>
          <a:blip r:embed="rId4"/>
          <a:stretch>
            <a:fillRect/>
          </a:stretch>
        </p:blipFill>
        <p:spPr>
          <a:xfrm>
            <a:off x="5638800" y="2299620"/>
            <a:ext cx="3230136" cy="2221469"/>
          </a:xfrm>
          <a:prstGeom prst="rect">
            <a:avLst/>
          </a:prstGeom>
        </p:spPr>
      </p:pic>
      <p:sp>
        <p:nvSpPr>
          <p:cNvPr id="9" name="TextBox 8">
            <a:extLst>
              <a:ext uri="{FF2B5EF4-FFF2-40B4-BE49-F238E27FC236}">
                <a16:creationId xmlns:a16="http://schemas.microsoft.com/office/drawing/2014/main" id="{781FADF9-7161-414E-BD6A-7892BD07335D}"/>
              </a:ext>
            </a:extLst>
          </p:cNvPr>
          <p:cNvSpPr txBox="1"/>
          <p:nvPr/>
        </p:nvSpPr>
        <p:spPr>
          <a:xfrm>
            <a:off x="3830808" y="2978392"/>
            <a:ext cx="1497076" cy="1200329"/>
          </a:xfrm>
          <a:prstGeom prst="rect">
            <a:avLst/>
          </a:prstGeom>
          <a:noFill/>
        </p:spPr>
        <p:txBody>
          <a:bodyPr wrap="none" rtlCol="0">
            <a:spAutoFit/>
          </a:bodyPr>
          <a:lstStyle/>
          <a:p>
            <a:pPr algn="ctr"/>
            <a:r>
              <a:rPr lang="en-US" dirty="0">
                <a:solidFill>
                  <a:srgbClr val="FF0000"/>
                </a:solidFill>
              </a:rPr>
              <a:t>We will spend</a:t>
            </a:r>
            <a:br>
              <a:rPr lang="en-US" dirty="0">
                <a:solidFill>
                  <a:srgbClr val="FF0000"/>
                </a:solidFill>
              </a:rPr>
            </a:br>
            <a:r>
              <a:rPr lang="en-US" dirty="0">
                <a:solidFill>
                  <a:srgbClr val="FF0000"/>
                </a:solidFill>
              </a:rPr>
              <a:t>more time on</a:t>
            </a:r>
            <a:br>
              <a:rPr lang="en-US" dirty="0">
                <a:solidFill>
                  <a:srgbClr val="FF0000"/>
                </a:solidFill>
              </a:rPr>
            </a:br>
            <a:r>
              <a:rPr lang="en-US" dirty="0">
                <a:solidFill>
                  <a:srgbClr val="FF0000"/>
                </a:solidFill>
              </a:rPr>
              <a:t>all of these</a:t>
            </a:r>
            <a:br>
              <a:rPr lang="en-US" dirty="0">
                <a:solidFill>
                  <a:srgbClr val="FF0000"/>
                </a:solidFill>
              </a:rPr>
            </a:br>
            <a:r>
              <a:rPr lang="en-US" dirty="0">
                <a:solidFill>
                  <a:srgbClr val="FF0000"/>
                </a:solidFill>
              </a:rPr>
              <a:t>topics.</a:t>
            </a:r>
          </a:p>
        </p:txBody>
      </p:sp>
    </p:spTree>
    <p:extLst>
      <p:ext uri="{BB962C8B-B14F-4D97-AF65-F5344CB8AC3E}">
        <p14:creationId xmlns:p14="http://schemas.microsoft.com/office/powerpoint/2010/main" val="288038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88542-FD96-9247-B3E4-7C91F43049EF}"/>
              </a:ext>
            </a:extLst>
          </p:cNvPr>
          <p:cNvPicPr>
            <a:picLocks noChangeAspect="1"/>
          </p:cNvPicPr>
          <p:nvPr/>
        </p:nvPicPr>
        <p:blipFill>
          <a:blip r:embed="rId2"/>
          <a:stretch>
            <a:fillRect/>
          </a:stretch>
        </p:blipFill>
        <p:spPr>
          <a:xfrm>
            <a:off x="3352800" y="1809750"/>
            <a:ext cx="5715000" cy="2726154"/>
          </a:xfrm>
          <a:prstGeom prst="rect">
            <a:avLst/>
          </a:prstGeom>
        </p:spPr>
      </p:pic>
      <p:sp>
        <p:nvSpPr>
          <p:cNvPr id="5" name="Content Placeholder 4">
            <a:extLst>
              <a:ext uri="{FF2B5EF4-FFF2-40B4-BE49-F238E27FC236}">
                <a16:creationId xmlns:a16="http://schemas.microsoft.com/office/drawing/2014/main" id="{97826038-79FF-6A44-8C15-FA94BBE5CE3B}"/>
              </a:ext>
            </a:extLst>
          </p:cNvPr>
          <p:cNvSpPr>
            <a:spLocks noGrp="1"/>
          </p:cNvSpPr>
          <p:nvPr>
            <p:ph idx="1"/>
          </p:nvPr>
        </p:nvSpPr>
        <p:spPr/>
        <p:txBody>
          <a:bodyPr/>
          <a:lstStyle/>
          <a:p>
            <a:r>
              <a:rPr lang="en-US" sz="1600" dirty="0"/>
              <a:t>Single Responsibility: Each layer (class, module, ...) performs one task,</a:t>
            </a:r>
            <a:br>
              <a:rPr lang="en-US" sz="1600" dirty="0"/>
            </a:br>
            <a:r>
              <a:rPr lang="en-US" sz="1600" dirty="0"/>
              <a:t>and can be developed, evolved and tested in isolation.</a:t>
            </a:r>
          </a:p>
          <a:p>
            <a:r>
              <a:rPr lang="en-US" sz="1600" dirty="0"/>
              <a:t>Data Access Layer:</a:t>
            </a:r>
          </a:p>
          <a:p>
            <a:pPr lvl="1"/>
            <a:r>
              <a:rPr lang="en-US" sz="1400" dirty="0"/>
              <a:t>Map between application</a:t>
            </a:r>
            <a:br>
              <a:rPr lang="en-US" sz="1400" dirty="0"/>
            </a:br>
            <a:r>
              <a:rPr lang="en-US" sz="1400" dirty="0"/>
              <a:t>data structure and DB.</a:t>
            </a:r>
          </a:p>
          <a:p>
            <a:pPr lvl="1"/>
            <a:r>
              <a:rPr lang="en-US" sz="1400" dirty="0"/>
              <a:t>Isolation application from</a:t>
            </a:r>
            <a:br>
              <a:rPr lang="en-US" sz="1400" dirty="0"/>
            </a:br>
            <a:r>
              <a:rPr lang="en-US" sz="1400" dirty="0"/>
              <a:t>DB changes.</a:t>
            </a:r>
          </a:p>
          <a:p>
            <a:r>
              <a:rPr lang="en-US" sz="1600" dirty="0"/>
              <a:t>Business Logic Layer:</a:t>
            </a:r>
          </a:p>
          <a:p>
            <a:pPr lvl="1"/>
            <a:r>
              <a:rPr lang="en-US" sz="1400" dirty="0"/>
              <a:t>Implement business rules, policies,</a:t>
            </a:r>
            <a:br>
              <a:rPr lang="en-US" sz="1400" dirty="0"/>
            </a:br>
            <a:r>
              <a:rPr lang="en-US" sz="1400" dirty="0"/>
              <a:t>rules, ... ...</a:t>
            </a:r>
          </a:p>
          <a:p>
            <a:pPr lvl="1"/>
            <a:r>
              <a:rPr lang="en-US" sz="1400" dirty="0"/>
              <a:t>Application logic that requires</a:t>
            </a:r>
            <a:br>
              <a:rPr lang="en-US" sz="1400" dirty="0"/>
            </a:br>
            <a:r>
              <a:rPr lang="en-US" sz="1400" dirty="0"/>
              <a:t>calling other services.</a:t>
            </a:r>
          </a:p>
          <a:p>
            <a:r>
              <a:rPr lang="en-US" sz="1600" dirty="0" err="1"/>
              <a:t>app.py</a:t>
            </a:r>
            <a:r>
              <a:rPr lang="en-US" sz="1600" dirty="0"/>
              <a:t> (binding)</a:t>
            </a:r>
          </a:p>
          <a:p>
            <a:pPr lvl="1"/>
            <a:r>
              <a:rPr lang="en-US" sz="1400" dirty="0"/>
              <a:t>Map between HTTP and REST formats and</a:t>
            </a:r>
            <a:br>
              <a:rPr lang="en-US" sz="1400" dirty="0"/>
            </a:br>
            <a:r>
              <a:rPr lang="en-US" sz="1400" dirty="0"/>
              <a:t>language runtime/formats.</a:t>
            </a:r>
          </a:p>
          <a:p>
            <a:pPr lvl="1"/>
            <a:r>
              <a:rPr lang="en-US" sz="1400" dirty="0"/>
              <a:t>An application may have many bindings</a:t>
            </a:r>
          </a:p>
        </p:txBody>
      </p:sp>
      <p:sp>
        <p:nvSpPr>
          <p:cNvPr id="3" name="Title 2">
            <a:extLst>
              <a:ext uri="{FF2B5EF4-FFF2-40B4-BE49-F238E27FC236}">
                <a16:creationId xmlns:a16="http://schemas.microsoft.com/office/drawing/2014/main" id="{B8CE7492-648C-6C4C-93FE-E0E528AFB03A}"/>
              </a:ext>
            </a:extLst>
          </p:cNvPr>
          <p:cNvSpPr>
            <a:spLocks noGrp="1"/>
          </p:cNvSpPr>
          <p:nvPr>
            <p:ph type="title"/>
          </p:nvPr>
        </p:nvSpPr>
        <p:spPr/>
        <p:txBody>
          <a:bodyPr/>
          <a:lstStyle/>
          <a:p>
            <a:r>
              <a:rPr lang="en-US" dirty="0"/>
              <a:t>Application Structure</a:t>
            </a:r>
          </a:p>
        </p:txBody>
      </p:sp>
      <p:sp>
        <p:nvSpPr>
          <p:cNvPr id="6" name="TextBox 5">
            <a:extLst>
              <a:ext uri="{FF2B5EF4-FFF2-40B4-BE49-F238E27FC236}">
                <a16:creationId xmlns:a16="http://schemas.microsoft.com/office/drawing/2014/main" id="{41D452B9-7BC0-854C-A34D-18D0DCBD9F26}"/>
              </a:ext>
            </a:extLst>
          </p:cNvPr>
          <p:cNvSpPr txBox="1"/>
          <p:nvPr/>
        </p:nvSpPr>
        <p:spPr>
          <a:xfrm>
            <a:off x="5209231" y="978753"/>
            <a:ext cx="3629968" cy="830997"/>
          </a:xfrm>
          <a:prstGeom prst="rect">
            <a:avLst/>
          </a:prstGeom>
          <a:noFill/>
        </p:spPr>
        <p:txBody>
          <a:bodyPr wrap="none" rtlCol="0">
            <a:spAutoFit/>
          </a:bodyPr>
          <a:lstStyle/>
          <a:p>
            <a:r>
              <a:rPr lang="en-US" sz="1600" dirty="0"/>
              <a:t>The structure, layers, etc. are valuable for</a:t>
            </a:r>
            <a:br>
              <a:rPr lang="en-US" sz="1600" dirty="0"/>
            </a:br>
            <a:r>
              <a:rPr lang="en-US" sz="1600" dirty="0"/>
              <a:t>large scale, complex applications but will</a:t>
            </a:r>
            <a:br>
              <a:rPr lang="en-US" sz="1600" dirty="0"/>
            </a:br>
            <a:r>
              <a:rPr lang="en-US" sz="1600" dirty="0"/>
              <a:t>seem strange for our small project.</a:t>
            </a:r>
          </a:p>
        </p:txBody>
      </p:sp>
    </p:spTree>
    <p:extLst>
      <p:ext uri="{BB962C8B-B14F-4D97-AF65-F5344CB8AC3E}">
        <p14:creationId xmlns:p14="http://schemas.microsoft.com/office/powerpoint/2010/main" val="950215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Sample Application Demo,</a:t>
            </a:r>
            <a:br>
              <a:rPr lang="en-US" altLang="en-US" sz="2800" i="1" dirty="0">
                <a:solidFill>
                  <a:schemeClr val="bg1"/>
                </a:solidFill>
              </a:rPr>
            </a:br>
            <a:r>
              <a:rPr lang="en-US" altLang="en-US" sz="2800" i="1" dirty="0">
                <a:solidFill>
                  <a:schemeClr val="bg1"/>
                </a:solidFill>
              </a:rPr>
              <a:t>Code Review and Deployment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078387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098CB-D9D7-B747-A107-17D13D864F24}"/>
              </a:ext>
            </a:extLst>
          </p:cNvPr>
          <p:cNvSpPr>
            <a:spLocks noGrp="1"/>
          </p:cNvSpPr>
          <p:nvPr>
            <p:ph idx="1"/>
          </p:nvPr>
        </p:nvSpPr>
        <p:spPr/>
        <p:txBody>
          <a:bodyPr/>
          <a:lstStyle/>
          <a:p>
            <a:r>
              <a:rPr lang="en-US" dirty="0"/>
              <a:t>Database and connection.</a:t>
            </a:r>
          </a:p>
          <a:p>
            <a:r>
              <a:rPr lang="en-US" dirty="0"/>
              <a:t>Data Access Layer</a:t>
            </a:r>
          </a:p>
          <a:p>
            <a:r>
              <a:rPr lang="en-US" dirty="0"/>
              <a:t>Business Service Layer</a:t>
            </a:r>
          </a:p>
          <a:p>
            <a:r>
              <a:rPr lang="en-US" dirty="0" err="1"/>
              <a:t>app.py</a:t>
            </a:r>
            <a:r>
              <a:rPr lang="en-US" dirty="0"/>
              <a:t>:</a:t>
            </a:r>
          </a:p>
          <a:p>
            <a:pPr lvl="1"/>
            <a:r>
              <a:rPr lang="en-US" dirty="0"/>
              <a:t>Routes, parameters</a:t>
            </a:r>
          </a:p>
          <a:p>
            <a:pPr lvl="1"/>
            <a:r>
              <a:rPr lang="en-US" dirty="0"/>
              <a:t>Request and Response objects</a:t>
            </a:r>
          </a:p>
          <a:p>
            <a:r>
              <a:rPr lang="en-US" dirty="0"/>
              <a:t>Open API example</a:t>
            </a:r>
          </a:p>
          <a:p>
            <a:r>
              <a:rPr lang="en-US" dirty="0"/>
              <a:t>Deployment</a:t>
            </a:r>
          </a:p>
        </p:txBody>
      </p:sp>
      <p:sp>
        <p:nvSpPr>
          <p:cNvPr id="3" name="Title 2">
            <a:extLst>
              <a:ext uri="{FF2B5EF4-FFF2-40B4-BE49-F238E27FC236}">
                <a16:creationId xmlns:a16="http://schemas.microsoft.com/office/drawing/2014/main" id="{4EDB9813-BE64-5948-8B2E-57D595DC9DCA}"/>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3703230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12" name="Picture 11">
            <a:extLst>
              <a:ext uri="{FF2B5EF4-FFF2-40B4-BE49-F238E27FC236}">
                <a16:creationId xmlns:a16="http://schemas.microsoft.com/office/drawing/2014/main" id="{F90330D7-12F2-224B-88CD-0856B4E2BE2B}"/>
              </a:ext>
            </a:extLst>
          </p:cNvPr>
          <p:cNvPicPr>
            <a:picLocks noChangeAspect="1"/>
          </p:cNvPicPr>
          <p:nvPr/>
        </p:nvPicPr>
        <p:blipFill>
          <a:blip r:embed="rId2"/>
          <a:stretch>
            <a:fillRect/>
          </a:stretch>
        </p:blipFill>
        <p:spPr>
          <a:xfrm>
            <a:off x="609600" y="485775"/>
            <a:ext cx="4147505" cy="4171950"/>
          </a:xfrm>
          <a:prstGeom prst="rect">
            <a:avLst/>
          </a:prstGeom>
        </p:spPr>
      </p:pic>
      <p:sp>
        <p:nvSpPr>
          <p:cNvPr id="13" name="TextBox 12">
            <a:extLst>
              <a:ext uri="{FF2B5EF4-FFF2-40B4-BE49-F238E27FC236}">
                <a16:creationId xmlns:a16="http://schemas.microsoft.com/office/drawing/2014/main" id="{8D6F00FD-822E-F94E-B49B-1D084FA70279}"/>
              </a:ext>
            </a:extLst>
          </p:cNvPr>
          <p:cNvSpPr txBox="1"/>
          <p:nvPr/>
        </p:nvSpPr>
        <p:spPr>
          <a:xfrm>
            <a:off x="4876800" y="971550"/>
            <a:ext cx="2826095" cy="400110"/>
          </a:xfrm>
          <a:prstGeom prst="rect">
            <a:avLst/>
          </a:prstGeom>
          <a:noFill/>
        </p:spPr>
        <p:txBody>
          <a:bodyPr wrap="none" rtlCol="0">
            <a:spAutoFit/>
          </a:bodyPr>
          <a:lstStyle/>
          <a:p>
            <a:r>
              <a:rPr lang="en-US" sz="2000" dirty="0"/>
              <a:t>What I want you to think.</a:t>
            </a:r>
          </a:p>
        </p:txBody>
      </p:sp>
    </p:spTree>
    <p:extLst>
      <p:ext uri="{BB962C8B-B14F-4D97-AF65-F5344CB8AC3E}">
        <p14:creationId xmlns:p14="http://schemas.microsoft.com/office/powerpoint/2010/main" val="1307796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5" name="Picture 4">
            <a:extLst>
              <a:ext uri="{FF2B5EF4-FFF2-40B4-BE49-F238E27FC236}">
                <a16:creationId xmlns:a16="http://schemas.microsoft.com/office/drawing/2014/main" id="{05F74345-62E9-8D48-8F09-A20DC19DD7CA}"/>
              </a:ext>
            </a:extLst>
          </p:cNvPr>
          <p:cNvPicPr>
            <a:picLocks noChangeAspect="1"/>
          </p:cNvPicPr>
          <p:nvPr/>
        </p:nvPicPr>
        <p:blipFill>
          <a:blip r:embed="rId2"/>
          <a:stretch>
            <a:fillRect/>
          </a:stretch>
        </p:blipFill>
        <p:spPr>
          <a:xfrm>
            <a:off x="84688" y="915639"/>
            <a:ext cx="2921000" cy="3048000"/>
          </a:xfrm>
          <a:prstGeom prst="rect">
            <a:avLst/>
          </a:prstGeom>
        </p:spPr>
      </p:pic>
      <p:cxnSp>
        <p:nvCxnSpPr>
          <p:cNvPr id="7" name="Straight Connector 6">
            <a:extLst>
              <a:ext uri="{FF2B5EF4-FFF2-40B4-BE49-F238E27FC236}">
                <a16:creationId xmlns:a16="http://schemas.microsoft.com/office/drawing/2014/main" id="{60F5F076-495B-4947-910B-3198EBD19998}"/>
              </a:ext>
            </a:extLst>
          </p:cNvPr>
          <p:cNvCxnSpPr/>
          <p:nvPr/>
        </p:nvCxnSpPr>
        <p:spPr>
          <a:xfrm>
            <a:off x="597918" y="1068039"/>
            <a:ext cx="609600"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09EC4BC-E1EC-724B-868D-DCA84D4D32BD}"/>
              </a:ext>
            </a:extLst>
          </p:cNvPr>
          <p:cNvSpPr txBox="1"/>
          <p:nvPr/>
        </p:nvSpPr>
        <p:spPr>
          <a:xfrm>
            <a:off x="373380" y="467447"/>
            <a:ext cx="1062278" cy="338554"/>
          </a:xfrm>
          <a:prstGeom prst="rect">
            <a:avLst/>
          </a:prstGeom>
          <a:noFill/>
        </p:spPr>
        <p:txBody>
          <a:bodyPr wrap="none" rtlCol="0">
            <a:spAutoFit/>
          </a:bodyPr>
          <a:lstStyle/>
          <a:p>
            <a:r>
              <a:rPr lang="en-US" sz="1600" dirty="0">
                <a:solidFill>
                  <a:srgbClr val="FF0000"/>
                </a:solidFill>
              </a:rPr>
              <a:t>STUDENTS</a:t>
            </a:r>
          </a:p>
        </p:txBody>
      </p:sp>
      <p:cxnSp>
        <p:nvCxnSpPr>
          <p:cNvPr id="10" name="Straight Arrow Connector 9">
            <a:extLst>
              <a:ext uri="{FF2B5EF4-FFF2-40B4-BE49-F238E27FC236}">
                <a16:creationId xmlns:a16="http://schemas.microsoft.com/office/drawing/2014/main" id="{D474E3FD-6809-9848-97BD-85132CD5665A}"/>
              </a:ext>
            </a:extLst>
          </p:cNvPr>
          <p:cNvCxnSpPr>
            <a:cxnSpLocks/>
          </p:cNvCxnSpPr>
          <p:nvPr/>
        </p:nvCxnSpPr>
        <p:spPr>
          <a:xfrm>
            <a:off x="824257" y="665974"/>
            <a:ext cx="78461" cy="347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2AFD930-2AA4-004C-9A9F-F01CEEDE92A4}"/>
              </a:ext>
            </a:extLst>
          </p:cNvPr>
          <p:cNvPicPr>
            <a:picLocks noChangeAspect="1"/>
          </p:cNvPicPr>
          <p:nvPr/>
        </p:nvPicPr>
        <p:blipFill>
          <a:blip r:embed="rId3"/>
          <a:stretch>
            <a:fillRect/>
          </a:stretch>
        </p:blipFill>
        <p:spPr>
          <a:xfrm>
            <a:off x="5786522" y="810864"/>
            <a:ext cx="3257550" cy="3257550"/>
          </a:xfrm>
          <a:prstGeom prst="rect">
            <a:avLst/>
          </a:prstGeom>
        </p:spPr>
      </p:pic>
      <p:sp>
        <p:nvSpPr>
          <p:cNvPr id="3" name="TextBox 2">
            <a:extLst>
              <a:ext uri="{FF2B5EF4-FFF2-40B4-BE49-F238E27FC236}">
                <a16:creationId xmlns:a16="http://schemas.microsoft.com/office/drawing/2014/main" id="{4A56EF62-3E81-524D-B092-92CD3B1334BB}"/>
              </a:ext>
            </a:extLst>
          </p:cNvPr>
          <p:cNvSpPr txBox="1"/>
          <p:nvPr/>
        </p:nvSpPr>
        <p:spPr>
          <a:xfrm>
            <a:off x="3147121" y="636724"/>
            <a:ext cx="2717526" cy="3170099"/>
          </a:xfrm>
          <a:prstGeom prst="rect">
            <a:avLst/>
          </a:prstGeom>
          <a:noFill/>
        </p:spPr>
        <p:txBody>
          <a:bodyPr wrap="square" rtlCol="0">
            <a:spAutoFit/>
          </a:bodyPr>
          <a:lstStyle/>
          <a:p>
            <a:r>
              <a:rPr lang="en-US" sz="2000" u="sng" dirty="0"/>
              <a:t>The Reality.</a:t>
            </a:r>
          </a:p>
          <a:p>
            <a:r>
              <a:rPr lang="en-US" sz="2000" dirty="0"/>
              <a:t>I ask myself the</a:t>
            </a:r>
            <a:br>
              <a:rPr lang="en-US" sz="2000" dirty="0"/>
            </a:br>
            <a:r>
              <a:rPr lang="en-US" sz="2000" dirty="0"/>
              <a:t>question, “Am I the</a:t>
            </a:r>
            <a:br>
              <a:rPr lang="en-US" sz="2000" dirty="0"/>
            </a:br>
            <a:r>
              <a:rPr lang="en-US" sz="2000" dirty="0"/>
              <a:t>first person who</a:t>
            </a:r>
            <a:br>
              <a:rPr lang="en-US" sz="2000" dirty="0"/>
            </a:br>
            <a:r>
              <a:rPr lang="en-US" sz="2000" dirty="0"/>
              <a:t>ever needed to do</a:t>
            </a:r>
            <a:br>
              <a:rPr lang="en-US" sz="2000" dirty="0"/>
            </a:br>
            <a:r>
              <a:rPr lang="en-US" sz="2000" dirty="0"/>
              <a:t>this?”</a:t>
            </a:r>
          </a:p>
          <a:p>
            <a:pPr marL="800100" lvl="1" indent="-342900">
              <a:buFont typeface="Arial" panose="020B0604020202020204" pitchFamily="34" charset="0"/>
              <a:buChar char="•"/>
            </a:pPr>
            <a:r>
              <a:rPr lang="en-US" sz="2000" dirty="0"/>
              <a:t>If No </a:t>
            </a:r>
            <a:r>
              <a:rPr lang="en-US" sz="2000" dirty="0">
                <a:sym typeface="Wingdings" pitchFamily="2" charset="2"/>
              </a:rPr>
              <a:t> Google</a:t>
            </a:r>
          </a:p>
          <a:p>
            <a:pPr marL="800100" lvl="1" indent="-342900">
              <a:buFont typeface="Arial" panose="020B0604020202020204" pitchFamily="34" charset="0"/>
              <a:buChar char="•"/>
            </a:pPr>
            <a:r>
              <a:rPr lang="en-US" sz="2000" dirty="0">
                <a:sym typeface="Wingdings" pitchFamily="2" charset="2"/>
              </a:rPr>
              <a:t>If Yes  </a:t>
            </a:r>
            <a:br>
              <a:rPr lang="en-US" sz="2000" dirty="0">
                <a:sym typeface="Wingdings" pitchFamily="2" charset="2"/>
              </a:rPr>
            </a:br>
            <a:r>
              <a:rPr lang="en-US" sz="2000" dirty="0">
                <a:sym typeface="Wingdings" pitchFamily="2" charset="2"/>
              </a:rPr>
              <a:t>Maybe this is not a good idea.</a:t>
            </a:r>
            <a:endParaRPr lang="en-US" sz="2000" dirty="0"/>
          </a:p>
        </p:txBody>
      </p:sp>
      <p:sp>
        <p:nvSpPr>
          <p:cNvPr id="4" name="Rectangle 3">
            <a:extLst>
              <a:ext uri="{FF2B5EF4-FFF2-40B4-BE49-F238E27FC236}">
                <a16:creationId xmlns:a16="http://schemas.microsoft.com/office/drawing/2014/main" id="{743E3F28-F5BE-1A4C-A888-41419CDA825A}"/>
              </a:ext>
            </a:extLst>
          </p:cNvPr>
          <p:cNvSpPr/>
          <p:nvPr/>
        </p:nvSpPr>
        <p:spPr>
          <a:xfrm>
            <a:off x="920889" y="4162544"/>
            <a:ext cx="7049631" cy="523220"/>
          </a:xfrm>
          <a:prstGeom prst="rect">
            <a:avLst/>
          </a:prstGeom>
        </p:spPr>
        <p:txBody>
          <a:bodyPr wrap="square">
            <a:spAutoFit/>
          </a:bodyPr>
          <a:lstStyle/>
          <a:p>
            <a:pPr marL="285750" indent="-285750">
              <a:buFont typeface="Arial" panose="020B0604020202020204" pitchFamily="34" charset="0"/>
              <a:buChar char="•"/>
            </a:pPr>
            <a:r>
              <a:rPr lang="en-US" sz="1400" dirty="0">
                <a:hlinkClick r:id="rId4"/>
              </a:rPr>
              <a:t>https://chamikakasun.medium.com/installing-mysql-in-an-ec2-instance-55d6a3e19caf</a:t>
            </a:r>
            <a:endParaRPr lang="en-US" sz="1400" dirty="0"/>
          </a:p>
          <a:p>
            <a:pPr marL="285750" indent="-285750">
              <a:buFont typeface="Arial" panose="020B0604020202020204" pitchFamily="34" charset="0"/>
              <a:buChar char="•"/>
            </a:pPr>
            <a:r>
              <a:rPr lang="en-US" sz="1400" dirty="0">
                <a:hlinkClick r:id="rId5"/>
              </a:rPr>
              <a:t>https://medium.com/@rodkey/deploying-a-flask-application-on-aws-a72daba6bb80</a:t>
            </a:r>
            <a:r>
              <a:rPr lang="en-US" sz="1400" dirty="0"/>
              <a:t> </a:t>
            </a:r>
          </a:p>
        </p:txBody>
      </p:sp>
    </p:spTree>
    <p:extLst>
      <p:ext uri="{BB962C8B-B14F-4D97-AF65-F5344CB8AC3E}">
        <p14:creationId xmlns:p14="http://schemas.microsoft.com/office/powerpoint/2010/main" val="2736012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r>
              <a:rPr lang="en-US" dirty="0"/>
              <a:t>Introduction</a:t>
            </a:r>
          </a:p>
          <a:p>
            <a:pPr lvl="1"/>
            <a:r>
              <a:rPr lang="en-US" dirty="0"/>
              <a:t>Your instructor</a:t>
            </a:r>
          </a:p>
          <a:p>
            <a:pPr lvl="1"/>
            <a:r>
              <a:rPr lang="en-US" dirty="0"/>
              <a:t>Course logistics, objectives, grading and overview</a:t>
            </a:r>
          </a:p>
          <a:p>
            <a:pPr lvl="1"/>
            <a:r>
              <a:rPr lang="en-US" dirty="0"/>
              <a:t>Cloud computing – some core concepts</a:t>
            </a:r>
          </a:p>
          <a:p>
            <a:pPr lvl="1"/>
            <a:r>
              <a:rPr lang="en-US" dirty="0"/>
              <a:t>Motivating sample application</a:t>
            </a:r>
          </a:p>
          <a:p>
            <a:r>
              <a:rPr lang="en-US" dirty="0"/>
              <a:t>Technical topics</a:t>
            </a:r>
          </a:p>
          <a:p>
            <a:pPr lvl="1"/>
            <a:r>
              <a:rPr lang="en-US" dirty="0"/>
              <a:t>Full-stack web application</a:t>
            </a:r>
          </a:p>
          <a:p>
            <a:pPr lvl="1"/>
            <a:r>
              <a:rPr lang="en-US" dirty="0"/>
              <a:t>Microservices</a:t>
            </a:r>
          </a:p>
          <a:p>
            <a:pPr lvl="1"/>
            <a:r>
              <a:rPr lang="en-US" dirty="0"/>
              <a:t>REST (part I)</a:t>
            </a:r>
          </a:p>
          <a:p>
            <a:pPr lvl="1"/>
            <a:r>
              <a:rPr lang="en-US" dirty="0"/>
              <a:t>Putting the pieces together</a:t>
            </a:r>
          </a:p>
          <a:p>
            <a:r>
              <a:rPr lang="en-US" dirty="0"/>
              <a:t>Project – getting started</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69F9EB-0D9A-7B4F-B060-CCE248778C4B}"/>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307DCA6F-F8EC-304D-9640-7503312C2153}"/>
              </a:ext>
            </a:extLst>
          </p:cNvPr>
          <p:cNvSpPr>
            <a:spLocks noGrp="1"/>
          </p:cNvSpPr>
          <p:nvPr>
            <p:ph type="title"/>
          </p:nvPr>
        </p:nvSpPr>
        <p:spPr/>
        <p:txBody>
          <a:bodyPr/>
          <a:lstStyle/>
          <a:p>
            <a:r>
              <a:rPr lang="en-US" dirty="0"/>
              <a:t>Assignment/Project #1</a:t>
            </a:r>
          </a:p>
        </p:txBody>
      </p:sp>
    </p:spTree>
    <p:extLst>
      <p:ext uri="{BB962C8B-B14F-4D97-AF65-F5344CB8AC3E}">
        <p14:creationId xmlns:p14="http://schemas.microsoft.com/office/powerpoint/2010/main" val="2751590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324C9B-2FF1-402B-9D46-886EB721FC81}"/>
              </a:ext>
            </a:extLst>
          </p:cNvPr>
          <p:cNvSpPr>
            <a:spLocks noGrp="1"/>
          </p:cNvSpPr>
          <p:nvPr>
            <p:ph type="title"/>
          </p:nvPr>
        </p:nvSpPr>
        <p:spPr/>
        <p:txBody>
          <a:bodyPr/>
          <a:lstStyle/>
          <a:p>
            <a:r>
              <a:rPr lang="en-US" dirty="0"/>
              <a:t>Backup</a:t>
            </a:r>
          </a:p>
        </p:txBody>
      </p:sp>
      <p:sp>
        <p:nvSpPr>
          <p:cNvPr id="7" name="Rectangle 6">
            <a:extLst>
              <a:ext uri="{FF2B5EF4-FFF2-40B4-BE49-F238E27FC236}">
                <a16:creationId xmlns:a16="http://schemas.microsoft.com/office/drawing/2014/main" id="{1669463F-118E-4319-80D3-FAC10276ED26}"/>
              </a:ext>
            </a:extLst>
          </p:cNvPr>
          <p:cNvSpPr/>
          <p:nvPr/>
        </p:nvSpPr>
        <p:spPr>
          <a:xfrm>
            <a:off x="172570" y="590550"/>
            <a:ext cx="8438030" cy="38862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355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 and Agenda</a:t>
            </a:r>
          </a:p>
        </p:txBody>
      </p:sp>
      <p:graphicFrame>
        <p:nvGraphicFramePr>
          <p:cNvPr id="8" name="Table 8">
            <a:extLst>
              <a:ext uri="{FF2B5EF4-FFF2-40B4-BE49-F238E27FC236}">
                <a16:creationId xmlns:a16="http://schemas.microsoft.com/office/drawing/2014/main" id="{79CA6FE6-E9C9-E742-9219-D4E0DCAE533A}"/>
              </a:ext>
            </a:extLst>
          </p:cNvPr>
          <p:cNvGraphicFramePr>
            <a:graphicFrameLocks noGrp="1"/>
          </p:cNvGraphicFramePr>
          <p:nvPr>
            <p:extLst>
              <p:ext uri="{D42A27DB-BD31-4B8C-83A1-F6EECF244321}">
                <p14:modId xmlns:p14="http://schemas.microsoft.com/office/powerpoint/2010/main" val="3284976620"/>
              </p:ext>
            </p:extLst>
          </p:nvPr>
        </p:nvGraphicFramePr>
        <p:xfrm>
          <a:off x="153115" y="590550"/>
          <a:ext cx="8588808" cy="3881120"/>
        </p:xfrm>
        <a:graphic>
          <a:graphicData uri="http://schemas.openxmlformats.org/drawingml/2006/table">
            <a:tbl>
              <a:tblPr firstRow="1" bandRow="1">
                <a:tableStyleId>{5C22544A-7EE6-4342-B048-85BDC9FD1C3A}</a:tableStyleId>
              </a:tblPr>
              <a:tblGrid>
                <a:gridCol w="2645210">
                  <a:extLst>
                    <a:ext uri="{9D8B030D-6E8A-4147-A177-3AD203B41FA5}">
                      <a16:colId xmlns:a16="http://schemas.microsoft.com/office/drawing/2014/main" val="3074886637"/>
                    </a:ext>
                  </a:extLst>
                </a:gridCol>
                <a:gridCol w="4191000">
                  <a:extLst>
                    <a:ext uri="{9D8B030D-6E8A-4147-A177-3AD203B41FA5}">
                      <a16:colId xmlns:a16="http://schemas.microsoft.com/office/drawing/2014/main" val="374307112"/>
                    </a:ext>
                  </a:extLst>
                </a:gridCol>
                <a:gridCol w="1752598">
                  <a:extLst>
                    <a:ext uri="{9D8B030D-6E8A-4147-A177-3AD203B41FA5}">
                      <a16:colId xmlns:a16="http://schemas.microsoft.com/office/drawing/2014/main" val="4060525370"/>
                    </a:ext>
                  </a:extLst>
                </a:gridCol>
              </a:tblGrid>
              <a:tr h="370840">
                <a:tc>
                  <a:txBody>
                    <a:bodyPr/>
                    <a:lstStyle/>
                    <a:p>
                      <a:r>
                        <a:rPr lang="en-US" sz="1400" dirty="0"/>
                        <a:t>Topic</a:t>
                      </a:r>
                    </a:p>
                  </a:txBody>
                  <a:tcPr/>
                </a:tc>
                <a:tc>
                  <a:txBody>
                    <a:bodyPr/>
                    <a:lstStyle/>
                    <a:p>
                      <a:r>
                        <a:rPr lang="en-US" sz="1400" dirty="0"/>
                        <a:t>Subtopics</a:t>
                      </a:r>
                    </a:p>
                  </a:txBody>
                  <a:tcPr/>
                </a:tc>
                <a:tc>
                  <a:txBody>
                    <a:bodyPr/>
                    <a:lstStyle/>
                    <a:p>
                      <a:r>
                        <a:rPr lang="en-US" sz="1400" dirty="0"/>
                        <a:t>Time</a:t>
                      </a:r>
                    </a:p>
                  </a:txBody>
                  <a:tcPr/>
                </a:tc>
                <a:extLst>
                  <a:ext uri="{0D108BD9-81ED-4DB2-BD59-A6C34878D82A}">
                    <a16:rowId xmlns:a16="http://schemas.microsoft.com/office/drawing/2014/main" val="2504162465"/>
                  </a:ext>
                </a:extLst>
              </a:tr>
              <a:tr h="370840">
                <a:tc>
                  <a:txBody>
                    <a:bodyPr/>
                    <a:lstStyle/>
                    <a:p>
                      <a:r>
                        <a:rPr lang="en-US" sz="1400" dirty="0"/>
                        <a:t>Overview</a:t>
                      </a:r>
                    </a:p>
                  </a:txBody>
                  <a:tcPr/>
                </a:tc>
                <a:tc>
                  <a:txBody>
                    <a:bodyPr/>
                    <a:lstStyle/>
                    <a:p>
                      <a:pPr marL="285750" indent="-285750">
                        <a:buFont typeface="Arial" panose="020B0604020202020204" pitchFamily="34" charset="0"/>
                        <a:buChar char="•"/>
                      </a:pPr>
                      <a:r>
                        <a:rPr lang="en-US" sz="1400" dirty="0"/>
                        <a:t>About your instructor.</a:t>
                      </a:r>
                    </a:p>
                    <a:p>
                      <a:pPr marL="285750" indent="-285750">
                        <a:buFont typeface="Arial" panose="020B0604020202020204" pitchFamily="34" charset="0"/>
                        <a:buChar char="•"/>
                      </a:pPr>
                      <a:r>
                        <a:rPr lang="en-US" sz="1400" dirty="0"/>
                        <a:t>Syllabus.</a:t>
                      </a:r>
                    </a:p>
                    <a:p>
                      <a:pPr marL="285750" indent="-285750">
                        <a:buFont typeface="Arial" panose="020B0604020202020204" pitchFamily="34" charset="0"/>
                        <a:buChar char="•"/>
                      </a:pPr>
                      <a:r>
                        <a:rPr lang="en-US" sz="1400" dirty="0"/>
                        <a:t>Logistics.</a:t>
                      </a:r>
                    </a:p>
                    <a:p>
                      <a:pPr marL="285750" indent="-285750">
                        <a:buFont typeface="Arial" panose="020B0604020202020204" pitchFamily="34" charset="0"/>
                        <a:buChar char="•"/>
                      </a:pPr>
                      <a:r>
                        <a:rPr lang="en-US" sz="1400" dirty="0"/>
                        <a:t>Projects and grading.</a:t>
                      </a:r>
                    </a:p>
                  </a:txBody>
                  <a:tcPr/>
                </a:tc>
                <a:tc>
                  <a:txBody>
                    <a:bodyPr/>
                    <a:lstStyle/>
                    <a:p>
                      <a:r>
                        <a:rPr lang="en-US" sz="1400" dirty="0"/>
                        <a:t>1:10 – 1:30</a:t>
                      </a:r>
                    </a:p>
                  </a:txBody>
                  <a:tcPr/>
                </a:tc>
                <a:extLst>
                  <a:ext uri="{0D108BD9-81ED-4DB2-BD59-A6C34878D82A}">
                    <a16:rowId xmlns:a16="http://schemas.microsoft.com/office/drawing/2014/main" val="2104809507"/>
                  </a:ext>
                </a:extLst>
              </a:tr>
              <a:tr h="370840">
                <a:tc>
                  <a:txBody>
                    <a:bodyPr/>
                    <a:lstStyle/>
                    <a:p>
                      <a:r>
                        <a:rPr lang="en-US" sz="1400" dirty="0"/>
                        <a:t>Core Concepts (I)</a:t>
                      </a:r>
                    </a:p>
                  </a:txBody>
                  <a:tcPr/>
                </a:tc>
                <a:tc>
                  <a:txBody>
                    <a:bodyPr/>
                    <a:lstStyle/>
                    <a:p>
                      <a:pPr marL="285750" indent="-285750">
                        <a:buFont typeface="Arial" panose="020B0604020202020204" pitchFamily="34" charset="0"/>
                        <a:buChar char="•"/>
                      </a:pPr>
                      <a:r>
                        <a:rPr lang="en-US" sz="1400" dirty="0"/>
                        <a:t>IaaS, CaaS, SaaS, PaaS, ... ...</a:t>
                      </a:r>
                    </a:p>
                    <a:p>
                      <a:pPr marL="285750" indent="-285750">
                        <a:buFont typeface="Arial" panose="020B0604020202020204" pitchFamily="34" charset="0"/>
                        <a:buChar char="•"/>
                      </a:pPr>
                      <a:r>
                        <a:rPr lang="en-US" sz="1400" dirty="0"/>
                        <a:t>IaaS: Some details.</a:t>
                      </a:r>
                    </a:p>
                    <a:p>
                      <a:pPr marL="285750" indent="-285750">
                        <a:buFont typeface="Arial" panose="020B0604020202020204" pitchFamily="34" charset="0"/>
                        <a:buChar char="•"/>
                      </a:pPr>
                      <a:r>
                        <a:rPr lang="en-US" sz="1400" dirty="0"/>
                        <a:t>Full-stack, web application architecture.</a:t>
                      </a:r>
                    </a:p>
                    <a:p>
                      <a:pPr marL="285750" indent="-285750">
                        <a:buFont typeface="Arial" panose="020B0604020202020204" pitchFamily="34" charset="0"/>
                        <a:buChar char="•"/>
                      </a:pPr>
                      <a:r>
                        <a:rPr lang="en-US" sz="1400" dirty="0"/>
                        <a:t>Microservices.</a:t>
                      </a:r>
                    </a:p>
                  </a:txBody>
                  <a:tcPr/>
                </a:tc>
                <a:tc>
                  <a:txBody>
                    <a:bodyPr/>
                    <a:lstStyle/>
                    <a:p>
                      <a:r>
                        <a:rPr lang="en-US" sz="1400" dirty="0"/>
                        <a:t>1:30 – 2:15</a:t>
                      </a:r>
                    </a:p>
                  </a:txBody>
                  <a:tcPr/>
                </a:tc>
                <a:extLst>
                  <a:ext uri="{0D108BD9-81ED-4DB2-BD59-A6C34878D82A}">
                    <a16:rowId xmlns:a16="http://schemas.microsoft.com/office/drawing/2014/main" val="255208082"/>
                  </a:ext>
                </a:extLst>
              </a:tr>
              <a:tr h="370840">
                <a:tc>
                  <a:txBody>
                    <a:bodyPr/>
                    <a:lstStyle/>
                    <a:p>
                      <a:r>
                        <a:rPr lang="en-US" sz="1400" dirty="0"/>
                        <a:t>Break</a:t>
                      </a:r>
                    </a:p>
                  </a:txBody>
                  <a:tcPr/>
                </a:tc>
                <a:tc>
                  <a:txBody>
                    <a:bodyPr/>
                    <a:lstStyle/>
                    <a:p>
                      <a:endParaRPr lang="en-US" sz="1400"/>
                    </a:p>
                  </a:txBody>
                  <a:tcPr/>
                </a:tc>
                <a:tc>
                  <a:txBody>
                    <a:bodyPr/>
                    <a:lstStyle/>
                    <a:p>
                      <a:r>
                        <a:rPr lang="en-US" sz="1400" dirty="0"/>
                        <a:t>2:15 – 2:20</a:t>
                      </a:r>
                    </a:p>
                  </a:txBody>
                  <a:tcPr/>
                </a:tc>
                <a:extLst>
                  <a:ext uri="{0D108BD9-81ED-4DB2-BD59-A6C34878D82A}">
                    <a16:rowId xmlns:a16="http://schemas.microsoft.com/office/drawing/2014/main" val="18643890"/>
                  </a:ext>
                </a:extLst>
              </a:tr>
              <a:tr h="370840">
                <a:tc>
                  <a:txBody>
                    <a:bodyPr/>
                    <a:lstStyle/>
                    <a:p>
                      <a:r>
                        <a:rPr lang="en-US" sz="1400" dirty="0"/>
                        <a:t>Demo,</a:t>
                      </a:r>
                    </a:p>
                    <a:p>
                      <a:r>
                        <a:rPr lang="en-US" sz="1400" dirty="0"/>
                        <a:t>Code walkthrough,</a:t>
                      </a:r>
                    </a:p>
                    <a:p>
                      <a:r>
                        <a:rPr lang="en-US" sz="1400" dirty="0"/>
                        <a:t>... ...</a:t>
                      </a:r>
                    </a:p>
                  </a:txBody>
                  <a:tcPr/>
                </a:tc>
                <a:tc>
                  <a:txBody>
                    <a:bodyPr/>
                    <a:lstStyle/>
                    <a:p>
                      <a:pPr marL="285750" indent="-285750">
                        <a:buFont typeface="Arial" panose="020B0604020202020204" pitchFamily="34" charset="0"/>
                        <a:buChar char="•"/>
                      </a:pPr>
                      <a:r>
                        <a:rPr lang="en-US" sz="1400" dirty="0"/>
                        <a:t>PyCharm, microservice application code, ... ...</a:t>
                      </a:r>
                    </a:p>
                    <a:p>
                      <a:pPr marL="285750" indent="-285750">
                        <a:buFont typeface="Arial" panose="020B0604020202020204" pitchFamily="34" charset="0"/>
                        <a:buChar char="•"/>
                      </a:pPr>
                      <a:r>
                        <a:rPr lang="en-US" sz="1400" dirty="0"/>
                        <a:t>WebStorm, Angular CLI, Bootstrap</a:t>
                      </a:r>
                    </a:p>
                    <a:p>
                      <a:pPr marL="285750" indent="-285750">
                        <a:buFont typeface="Arial" panose="020B0604020202020204" pitchFamily="34" charset="0"/>
                        <a:buChar char="•"/>
                      </a:pPr>
                      <a:r>
                        <a:rPr lang="en-US" sz="1400" dirty="0"/>
                        <a:t>EC2 setup and configuration. GitHub. ... ...</a:t>
                      </a:r>
                    </a:p>
                  </a:txBody>
                  <a:tcPr/>
                </a:tc>
                <a:tc>
                  <a:txBody>
                    <a:bodyPr/>
                    <a:lstStyle/>
                    <a:p>
                      <a:r>
                        <a:rPr lang="en-US" sz="1400" dirty="0"/>
                        <a:t>2:20 – 3:00</a:t>
                      </a:r>
                    </a:p>
                  </a:txBody>
                  <a:tcPr/>
                </a:tc>
                <a:extLst>
                  <a:ext uri="{0D108BD9-81ED-4DB2-BD59-A6C34878D82A}">
                    <a16:rowId xmlns:a16="http://schemas.microsoft.com/office/drawing/2014/main" val="1219473397"/>
                  </a:ext>
                </a:extLst>
              </a:tr>
              <a:tr h="370840">
                <a:tc>
                  <a:txBody>
                    <a:bodyPr/>
                    <a:lstStyle/>
                    <a:p>
                      <a:r>
                        <a:rPr lang="en-US" sz="1400" dirty="0"/>
                        <a:t>Next steps</a:t>
                      </a:r>
                    </a:p>
                    <a:p>
                      <a:r>
                        <a:rPr lang="en-US" sz="1400" dirty="0"/>
                        <a:t>Discussion</a:t>
                      </a:r>
                    </a:p>
                  </a:txBody>
                  <a:tcPr/>
                </a:tc>
                <a:tc>
                  <a:txBody>
                    <a:bodyPr/>
                    <a:lstStyle/>
                    <a:p>
                      <a:pPr marL="285750" indent="-285750">
                        <a:buFont typeface="Arial" panose="020B0604020202020204" pitchFamily="34" charset="0"/>
                        <a:buChar char="•"/>
                      </a:pPr>
                      <a:r>
                        <a:rPr lang="en-US" sz="1400" dirty="0"/>
                        <a:t>Project team formation.</a:t>
                      </a:r>
                    </a:p>
                    <a:p>
                      <a:pPr marL="285750" indent="-285750">
                        <a:buFont typeface="Arial" panose="020B0604020202020204" pitchFamily="34" charset="0"/>
                        <a:buChar char="•"/>
                      </a:pPr>
                      <a:r>
                        <a:rPr lang="en-US" sz="1400" dirty="0"/>
                        <a:t>Individual project.</a:t>
                      </a:r>
                    </a:p>
                  </a:txBody>
                  <a:tcPr/>
                </a:tc>
                <a:tc>
                  <a:txBody>
                    <a:bodyPr/>
                    <a:lstStyle/>
                    <a:p>
                      <a:r>
                        <a:rPr lang="en-US" sz="1400" dirty="0"/>
                        <a:t>3:00 – ?</a:t>
                      </a:r>
                    </a:p>
                  </a:txBody>
                  <a:tcPr/>
                </a:tc>
                <a:extLst>
                  <a:ext uri="{0D108BD9-81ED-4DB2-BD59-A6C34878D82A}">
                    <a16:rowId xmlns:a16="http://schemas.microsoft.com/office/drawing/2014/main" val="2241179278"/>
                  </a:ext>
                </a:extLst>
              </a:tr>
            </a:tbl>
          </a:graphicData>
        </a:graphic>
      </p:graphicFrame>
    </p:spTree>
    <p:extLst>
      <p:ext uri="{BB962C8B-B14F-4D97-AF65-F5344CB8AC3E}">
        <p14:creationId xmlns:p14="http://schemas.microsoft.com/office/powerpoint/2010/main" val="649218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Course Overview</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224237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 (I)</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514809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a:t>
            </a:r>
            <a:br>
              <a:rPr lang="en-US" altLang="en-US" sz="2800" i="1" dirty="0">
                <a:solidFill>
                  <a:schemeClr val="bg1"/>
                </a:solidFill>
              </a:rPr>
            </a:br>
            <a:r>
              <a:rPr lang="en-US" altLang="en-US" sz="2800" i="1" dirty="0">
                <a:solidFill>
                  <a:schemeClr val="bg1"/>
                </a:solidFill>
              </a:rPr>
              <a:t>Function, Layers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734092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1961183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320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Sample Application Demo,</a:t>
            </a:r>
            <a:br>
              <a:rPr lang="en-US" altLang="en-US" sz="2800" i="1" dirty="0">
                <a:solidFill>
                  <a:schemeClr val="bg1"/>
                </a:solidFill>
              </a:rPr>
            </a:br>
            <a:r>
              <a:rPr lang="en-US" altLang="en-US" sz="2800" i="1" dirty="0">
                <a:solidFill>
                  <a:schemeClr val="bg1"/>
                </a:solidFill>
              </a:rPr>
              <a:t>Code Review and Deployment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162190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098CB-D9D7-B747-A107-17D13D864F24}"/>
              </a:ext>
            </a:extLst>
          </p:cNvPr>
          <p:cNvSpPr>
            <a:spLocks noGrp="1"/>
          </p:cNvSpPr>
          <p:nvPr>
            <p:ph idx="1"/>
          </p:nvPr>
        </p:nvSpPr>
        <p:spPr/>
        <p:txBody>
          <a:bodyPr/>
          <a:lstStyle/>
          <a:p>
            <a:r>
              <a:rPr lang="en-US" dirty="0"/>
              <a:t>Database and connection.</a:t>
            </a:r>
          </a:p>
          <a:p>
            <a:r>
              <a:rPr lang="en-US" dirty="0"/>
              <a:t>Data Access Layer</a:t>
            </a:r>
          </a:p>
          <a:p>
            <a:r>
              <a:rPr lang="en-US" dirty="0"/>
              <a:t>Business Service Layer</a:t>
            </a:r>
          </a:p>
          <a:p>
            <a:r>
              <a:rPr lang="en-US" dirty="0" err="1"/>
              <a:t>app.py</a:t>
            </a:r>
            <a:r>
              <a:rPr lang="en-US" dirty="0"/>
              <a:t>:</a:t>
            </a:r>
          </a:p>
          <a:p>
            <a:pPr lvl="1"/>
            <a:r>
              <a:rPr lang="en-US" dirty="0"/>
              <a:t>Routes, parameters</a:t>
            </a:r>
          </a:p>
          <a:p>
            <a:pPr lvl="1"/>
            <a:r>
              <a:rPr lang="en-US" dirty="0"/>
              <a:t>Request and Response objects</a:t>
            </a:r>
          </a:p>
          <a:p>
            <a:r>
              <a:rPr lang="en-US" dirty="0"/>
              <a:t>Open API example</a:t>
            </a:r>
          </a:p>
          <a:p>
            <a:r>
              <a:rPr lang="en-US" dirty="0"/>
              <a:t>Deployment</a:t>
            </a:r>
          </a:p>
        </p:txBody>
      </p:sp>
      <p:sp>
        <p:nvSpPr>
          <p:cNvPr id="3" name="Title 2">
            <a:extLst>
              <a:ext uri="{FF2B5EF4-FFF2-40B4-BE49-F238E27FC236}">
                <a16:creationId xmlns:a16="http://schemas.microsoft.com/office/drawing/2014/main" id="{4EDB9813-BE64-5948-8B2E-57D595DC9DCA}"/>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61180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12" name="Picture 11">
            <a:extLst>
              <a:ext uri="{FF2B5EF4-FFF2-40B4-BE49-F238E27FC236}">
                <a16:creationId xmlns:a16="http://schemas.microsoft.com/office/drawing/2014/main" id="{F90330D7-12F2-224B-88CD-0856B4E2BE2B}"/>
              </a:ext>
            </a:extLst>
          </p:cNvPr>
          <p:cNvPicPr>
            <a:picLocks noChangeAspect="1"/>
          </p:cNvPicPr>
          <p:nvPr/>
        </p:nvPicPr>
        <p:blipFill>
          <a:blip r:embed="rId2"/>
          <a:stretch>
            <a:fillRect/>
          </a:stretch>
        </p:blipFill>
        <p:spPr>
          <a:xfrm>
            <a:off x="609600" y="485775"/>
            <a:ext cx="4147505" cy="4171950"/>
          </a:xfrm>
          <a:prstGeom prst="rect">
            <a:avLst/>
          </a:prstGeom>
        </p:spPr>
      </p:pic>
      <p:sp>
        <p:nvSpPr>
          <p:cNvPr id="13" name="TextBox 12">
            <a:extLst>
              <a:ext uri="{FF2B5EF4-FFF2-40B4-BE49-F238E27FC236}">
                <a16:creationId xmlns:a16="http://schemas.microsoft.com/office/drawing/2014/main" id="{8D6F00FD-822E-F94E-B49B-1D084FA70279}"/>
              </a:ext>
            </a:extLst>
          </p:cNvPr>
          <p:cNvSpPr txBox="1"/>
          <p:nvPr/>
        </p:nvSpPr>
        <p:spPr>
          <a:xfrm>
            <a:off x="4876800" y="971550"/>
            <a:ext cx="2826095" cy="400110"/>
          </a:xfrm>
          <a:prstGeom prst="rect">
            <a:avLst/>
          </a:prstGeom>
          <a:noFill/>
        </p:spPr>
        <p:txBody>
          <a:bodyPr wrap="none" rtlCol="0">
            <a:spAutoFit/>
          </a:bodyPr>
          <a:lstStyle/>
          <a:p>
            <a:r>
              <a:rPr lang="en-US" sz="2000" dirty="0"/>
              <a:t>What I want you to think.</a:t>
            </a:r>
          </a:p>
        </p:txBody>
      </p:sp>
    </p:spTree>
    <p:extLst>
      <p:ext uri="{BB962C8B-B14F-4D97-AF65-F5344CB8AC3E}">
        <p14:creationId xmlns:p14="http://schemas.microsoft.com/office/powerpoint/2010/main" val="2055617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5" name="Picture 4">
            <a:extLst>
              <a:ext uri="{FF2B5EF4-FFF2-40B4-BE49-F238E27FC236}">
                <a16:creationId xmlns:a16="http://schemas.microsoft.com/office/drawing/2014/main" id="{05F74345-62E9-8D48-8F09-A20DC19DD7CA}"/>
              </a:ext>
            </a:extLst>
          </p:cNvPr>
          <p:cNvPicPr>
            <a:picLocks noChangeAspect="1"/>
          </p:cNvPicPr>
          <p:nvPr/>
        </p:nvPicPr>
        <p:blipFill>
          <a:blip r:embed="rId2"/>
          <a:stretch>
            <a:fillRect/>
          </a:stretch>
        </p:blipFill>
        <p:spPr>
          <a:xfrm>
            <a:off x="84688" y="915639"/>
            <a:ext cx="2921000" cy="3048000"/>
          </a:xfrm>
          <a:prstGeom prst="rect">
            <a:avLst/>
          </a:prstGeom>
        </p:spPr>
      </p:pic>
      <p:cxnSp>
        <p:nvCxnSpPr>
          <p:cNvPr id="7" name="Straight Connector 6">
            <a:extLst>
              <a:ext uri="{FF2B5EF4-FFF2-40B4-BE49-F238E27FC236}">
                <a16:creationId xmlns:a16="http://schemas.microsoft.com/office/drawing/2014/main" id="{60F5F076-495B-4947-910B-3198EBD19998}"/>
              </a:ext>
            </a:extLst>
          </p:cNvPr>
          <p:cNvCxnSpPr/>
          <p:nvPr/>
        </p:nvCxnSpPr>
        <p:spPr>
          <a:xfrm>
            <a:off x="597918" y="1068039"/>
            <a:ext cx="609600"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09EC4BC-E1EC-724B-868D-DCA84D4D32BD}"/>
              </a:ext>
            </a:extLst>
          </p:cNvPr>
          <p:cNvSpPr txBox="1"/>
          <p:nvPr/>
        </p:nvSpPr>
        <p:spPr>
          <a:xfrm>
            <a:off x="373380" y="467447"/>
            <a:ext cx="1062278" cy="338554"/>
          </a:xfrm>
          <a:prstGeom prst="rect">
            <a:avLst/>
          </a:prstGeom>
          <a:noFill/>
        </p:spPr>
        <p:txBody>
          <a:bodyPr wrap="none" rtlCol="0">
            <a:spAutoFit/>
          </a:bodyPr>
          <a:lstStyle/>
          <a:p>
            <a:r>
              <a:rPr lang="en-US" sz="1600" dirty="0">
                <a:solidFill>
                  <a:srgbClr val="FF0000"/>
                </a:solidFill>
              </a:rPr>
              <a:t>STUDENTS</a:t>
            </a:r>
          </a:p>
        </p:txBody>
      </p:sp>
      <p:cxnSp>
        <p:nvCxnSpPr>
          <p:cNvPr id="10" name="Straight Arrow Connector 9">
            <a:extLst>
              <a:ext uri="{FF2B5EF4-FFF2-40B4-BE49-F238E27FC236}">
                <a16:creationId xmlns:a16="http://schemas.microsoft.com/office/drawing/2014/main" id="{D474E3FD-6809-9848-97BD-85132CD5665A}"/>
              </a:ext>
            </a:extLst>
          </p:cNvPr>
          <p:cNvCxnSpPr>
            <a:cxnSpLocks/>
          </p:cNvCxnSpPr>
          <p:nvPr/>
        </p:nvCxnSpPr>
        <p:spPr>
          <a:xfrm>
            <a:off x="824257" y="665974"/>
            <a:ext cx="78461" cy="347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2AFD930-2AA4-004C-9A9F-F01CEEDE92A4}"/>
              </a:ext>
            </a:extLst>
          </p:cNvPr>
          <p:cNvPicPr>
            <a:picLocks noChangeAspect="1"/>
          </p:cNvPicPr>
          <p:nvPr/>
        </p:nvPicPr>
        <p:blipFill>
          <a:blip r:embed="rId3"/>
          <a:stretch>
            <a:fillRect/>
          </a:stretch>
        </p:blipFill>
        <p:spPr>
          <a:xfrm>
            <a:off x="5786522" y="810864"/>
            <a:ext cx="3257550" cy="3257550"/>
          </a:xfrm>
          <a:prstGeom prst="rect">
            <a:avLst/>
          </a:prstGeom>
        </p:spPr>
      </p:pic>
      <p:sp>
        <p:nvSpPr>
          <p:cNvPr id="3" name="TextBox 2">
            <a:extLst>
              <a:ext uri="{FF2B5EF4-FFF2-40B4-BE49-F238E27FC236}">
                <a16:creationId xmlns:a16="http://schemas.microsoft.com/office/drawing/2014/main" id="{4A56EF62-3E81-524D-B092-92CD3B1334BB}"/>
              </a:ext>
            </a:extLst>
          </p:cNvPr>
          <p:cNvSpPr txBox="1"/>
          <p:nvPr/>
        </p:nvSpPr>
        <p:spPr>
          <a:xfrm>
            <a:off x="3147121" y="636724"/>
            <a:ext cx="2717526" cy="3170099"/>
          </a:xfrm>
          <a:prstGeom prst="rect">
            <a:avLst/>
          </a:prstGeom>
          <a:noFill/>
        </p:spPr>
        <p:txBody>
          <a:bodyPr wrap="square" rtlCol="0">
            <a:spAutoFit/>
          </a:bodyPr>
          <a:lstStyle/>
          <a:p>
            <a:r>
              <a:rPr lang="en-US" sz="2000" u="sng" dirty="0"/>
              <a:t>The Reality.</a:t>
            </a:r>
          </a:p>
          <a:p>
            <a:r>
              <a:rPr lang="en-US" sz="2000" dirty="0"/>
              <a:t>I ask myself the</a:t>
            </a:r>
            <a:br>
              <a:rPr lang="en-US" sz="2000" dirty="0"/>
            </a:br>
            <a:r>
              <a:rPr lang="en-US" sz="2000" dirty="0"/>
              <a:t>question, “Am I the</a:t>
            </a:r>
            <a:br>
              <a:rPr lang="en-US" sz="2000" dirty="0"/>
            </a:br>
            <a:r>
              <a:rPr lang="en-US" sz="2000" dirty="0"/>
              <a:t>first person who</a:t>
            </a:r>
            <a:br>
              <a:rPr lang="en-US" sz="2000" dirty="0"/>
            </a:br>
            <a:r>
              <a:rPr lang="en-US" sz="2000" dirty="0"/>
              <a:t>ever needed to do</a:t>
            </a:r>
            <a:br>
              <a:rPr lang="en-US" sz="2000" dirty="0"/>
            </a:br>
            <a:r>
              <a:rPr lang="en-US" sz="2000" dirty="0"/>
              <a:t>this?”</a:t>
            </a:r>
          </a:p>
          <a:p>
            <a:pPr marL="800100" lvl="1" indent="-342900">
              <a:buFont typeface="Arial" panose="020B0604020202020204" pitchFamily="34" charset="0"/>
              <a:buChar char="•"/>
            </a:pPr>
            <a:r>
              <a:rPr lang="en-US" sz="2000" dirty="0"/>
              <a:t>If No </a:t>
            </a:r>
            <a:r>
              <a:rPr lang="en-US" sz="2000" dirty="0">
                <a:sym typeface="Wingdings" pitchFamily="2" charset="2"/>
              </a:rPr>
              <a:t> Google</a:t>
            </a:r>
          </a:p>
          <a:p>
            <a:pPr marL="800100" lvl="1" indent="-342900">
              <a:buFont typeface="Arial" panose="020B0604020202020204" pitchFamily="34" charset="0"/>
              <a:buChar char="•"/>
            </a:pPr>
            <a:r>
              <a:rPr lang="en-US" sz="2000" dirty="0">
                <a:sym typeface="Wingdings" pitchFamily="2" charset="2"/>
              </a:rPr>
              <a:t>If Yes  </a:t>
            </a:r>
            <a:br>
              <a:rPr lang="en-US" sz="2000" dirty="0">
                <a:sym typeface="Wingdings" pitchFamily="2" charset="2"/>
              </a:rPr>
            </a:br>
            <a:r>
              <a:rPr lang="en-US" sz="2000" dirty="0">
                <a:sym typeface="Wingdings" pitchFamily="2" charset="2"/>
              </a:rPr>
              <a:t>Maybe this is not a good idea.</a:t>
            </a:r>
            <a:endParaRPr lang="en-US" sz="2000" dirty="0"/>
          </a:p>
        </p:txBody>
      </p:sp>
      <p:sp>
        <p:nvSpPr>
          <p:cNvPr id="4" name="Rectangle 3">
            <a:extLst>
              <a:ext uri="{FF2B5EF4-FFF2-40B4-BE49-F238E27FC236}">
                <a16:creationId xmlns:a16="http://schemas.microsoft.com/office/drawing/2014/main" id="{743E3F28-F5BE-1A4C-A888-41419CDA825A}"/>
              </a:ext>
            </a:extLst>
          </p:cNvPr>
          <p:cNvSpPr/>
          <p:nvPr/>
        </p:nvSpPr>
        <p:spPr>
          <a:xfrm>
            <a:off x="920889" y="4162544"/>
            <a:ext cx="7049631" cy="523220"/>
          </a:xfrm>
          <a:prstGeom prst="rect">
            <a:avLst/>
          </a:prstGeom>
        </p:spPr>
        <p:txBody>
          <a:bodyPr wrap="square">
            <a:spAutoFit/>
          </a:bodyPr>
          <a:lstStyle/>
          <a:p>
            <a:pPr marL="285750" indent="-285750">
              <a:buFont typeface="Arial" panose="020B0604020202020204" pitchFamily="34" charset="0"/>
              <a:buChar char="•"/>
            </a:pPr>
            <a:r>
              <a:rPr lang="en-US" sz="1400" dirty="0">
                <a:hlinkClick r:id="rId4"/>
              </a:rPr>
              <a:t>https://chamikakasun.medium.com/installing-mysql-in-an-ec2-instance-55d6a3e19caf</a:t>
            </a:r>
            <a:endParaRPr lang="en-US" sz="1400" dirty="0"/>
          </a:p>
          <a:p>
            <a:pPr marL="285750" indent="-285750">
              <a:buFont typeface="Arial" panose="020B0604020202020204" pitchFamily="34" charset="0"/>
              <a:buChar char="•"/>
            </a:pPr>
            <a:r>
              <a:rPr lang="en-US" sz="1400" dirty="0">
                <a:hlinkClick r:id="rId5"/>
              </a:rPr>
              <a:t>https://medium.com/@rodkey/deploying-a-flask-application-on-aws-a72daba6bb80</a:t>
            </a:r>
            <a:r>
              <a:rPr lang="en-US" sz="1400" dirty="0"/>
              <a:t> </a:t>
            </a:r>
          </a:p>
        </p:txBody>
      </p:sp>
    </p:spTree>
    <p:extLst>
      <p:ext uri="{BB962C8B-B14F-4D97-AF65-F5344CB8AC3E}">
        <p14:creationId xmlns:p14="http://schemas.microsoft.com/office/powerpoint/2010/main" val="3504080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17647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69F9EB-0D9A-7B4F-B060-CCE248778C4B}"/>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307DCA6F-F8EC-304D-9640-7503312C2153}"/>
              </a:ext>
            </a:extLst>
          </p:cNvPr>
          <p:cNvSpPr>
            <a:spLocks noGrp="1"/>
          </p:cNvSpPr>
          <p:nvPr>
            <p:ph type="title"/>
          </p:nvPr>
        </p:nvSpPr>
        <p:spPr/>
        <p:txBody>
          <a:bodyPr/>
          <a:lstStyle/>
          <a:p>
            <a:r>
              <a:rPr lang="en-US" dirty="0"/>
              <a:t>Assignment/Project #1</a:t>
            </a:r>
          </a:p>
        </p:txBody>
      </p:sp>
    </p:spTree>
    <p:extLst>
      <p:ext uri="{BB962C8B-B14F-4D97-AF65-F5344CB8AC3E}">
        <p14:creationId xmlns:p14="http://schemas.microsoft.com/office/powerpoint/2010/main" val="2447906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a:p>
            <a:pPr algn="ctr"/>
            <a:r>
              <a:rPr lang="en-US" altLang="en-US" sz="2800" i="1" dirty="0">
                <a:solidFill>
                  <a:schemeClr val="bg1"/>
                </a:solidFill>
              </a:rPr>
              <a:t>Course Logistics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5603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35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8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800" dirty="0"/>
              <a:t>Sessions:</a:t>
            </a:r>
          </a:p>
          <a:p>
            <a:pPr lvl="1"/>
            <a:r>
              <a:rPr lang="en-US" sz="1600" dirty="0"/>
              <a:t>Lectures:</a:t>
            </a:r>
          </a:p>
          <a:p>
            <a:pPr lvl="2"/>
            <a:r>
              <a:rPr lang="en-US" sz="1400" dirty="0"/>
              <a:t>Session is Fridays, 1:10 – 3:40 PM</a:t>
            </a:r>
          </a:p>
          <a:p>
            <a:pPr lvl="2"/>
            <a:r>
              <a:rPr lang="en-US" sz="1400" dirty="0"/>
              <a:t>I can cover material much, more quickly than you can implement in projects.</a:t>
            </a:r>
            <a:br>
              <a:rPr lang="en-US" sz="1400" dirty="0"/>
            </a:br>
            <a:r>
              <a:rPr lang="en-US" sz="1400" dirty="0"/>
              <a:t>Typical lecture cadence will be</a:t>
            </a:r>
          </a:p>
          <a:p>
            <a:pPr lvl="3"/>
            <a:r>
              <a:rPr lang="en-US" sz="1200" dirty="0"/>
              <a:t>Lecture on new material for two lectures.</a:t>
            </a:r>
          </a:p>
          <a:p>
            <a:pPr lvl="3"/>
            <a:r>
              <a:rPr lang="en-US" sz="1200" dirty="0"/>
              <a:t>Followed by one lecture period of project discussions and reviews.</a:t>
            </a:r>
          </a:p>
          <a:p>
            <a:pPr lvl="1"/>
            <a:r>
              <a:rPr lang="en-US" sz="1600" dirty="0"/>
              <a:t>Instructor Office Hours:</a:t>
            </a:r>
          </a:p>
          <a:p>
            <a:pPr lvl="2"/>
            <a:r>
              <a:rPr lang="en-US" sz="1400" dirty="0"/>
              <a:t>Fridays, 8:30-10:00 AM, 4:00-5:00 (CLIC Lab, CS 486)</a:t>
            </a:r>
          </a:p>
          <a:p>
            <a:pPr lvl="2"/>
            <a:r>
              <a:rPr lang="en-US" sz="1400" dirty="0"/>
              <a:t>I frequently have extra office hours, usually around due dates for assignments.</a:t>
            </a:r>
          </a:p>
          <a:p>
            <a:r>
              <a:rPr lang="en-US" sz="1800" dirty="0"/>
              <a:t>Grading and assignments:</a:t>
            </a:r>
          </a:p>
          <a:p>
            <a:pPr lvl="1"/>
            <a:r>
              <a:rPr lang="en-US" sz="1600" dirty="0"/>
              <a:t>This is a team project class. Students form 5 person teams.</a:t>
            </a:r>
          </a:p>
          <a:p>
            <a:pPr lvl="1"/>
            <a:r>
              <a:rPr lang="en-US" sz="1600" dirty="0"/>
              <a:t>Final project’s completion of objectives determines the grade.</a:t>
            </a:r>
          </a:p>
          <a:p>
            <a:pPr lvl="1"/>
            <a:r>
              <a:rPr lang="en-US" sz="1600" dirty="0"/>
              <a:t>There are </a:t>
            </a:r>
            <a:r>
              <a:rPr lang="en-US" sz="1600" u="sng" dirty="0"/>
              <a:t>mandatory</a:t>
            </a:r>
            <a:r>
              <a:rPr lang="en-US" sz="1600" dirty="0"/>
              <a:t> weekly project status reports and periodic reviews.</a:t>
            </a:r>
          </a:p>
          <a:p>
            <a:pPr lvl="1"/>
            <a:endParaRPr lang="en-US" sz="16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56014</TotalTime>
  <Words>4752</Words>
  <Application>Microsoft Office PowerPoint</Application>
  <PresentationFormat>On-screen Show (16:9)</PresentationFormat>
  <Paragraphs>460</Paragraphs>
  <Slides>54</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Museo For Dell</vt:lpstr>
      <vt:lpstr>Office Theme</vt:lpstr>
      <vt:lpstr>PowerPoint Presentation</vt:lpstr>
      <vt:lpstr>PowerPoint Presentation</vt:lpstr>
      <vt:lpstr>PowerPoint Presentation</vt:lpstr>
      <vt:lpstr>Contents and Agenda</vt:lpstr>
      <vt:lpstr>PowerPoint Presentation</vt:lpstr>
      <vt:lpstr>PowerPoint Presentation</vt:lpstr>
      <vt:lpstr>About your Instructor</vt:lpstr>
      <vt:lpstr>Course Logistics</vt:lpstr>
      <vt:lpstr>Some Details: Assignments Structure and Objectives</vt:lpstr>
      <vt:lpstr>Course Material</vt:lpstr>
      <vt:lpstr>PowerPoint Presentation</vt:lpstr>
      <vt:lpstr>Cloud Computing</vt:lpstr>
      <vt:lpstr>Core Layers</vt:lpstr>
      <vt:lpstr>Motivating Sample Application (Topology)</vt:lpstr>
      <vt:lpstr>PowerPoint Presentation</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Full Stack Application</vt:lpstr>
      <vt:lpstr>Sample Application Structure</vt:lpstr>
      <vt:lpstr>PowerPoint Presentation</vt:lpstr>
      <vt:lpstr>Browser Based User Interface</vt:lpstr>
      <vt:lpstr>Web UI – Model-View-View Model</vt:lpstr>
      <vt:lpstr>Sample UI Structure</vt:lpstr>
      <vt:lpstr>Sample UI Structure</vt:lpstr>
      <vt:lpstr>PowerPoint Presentation</vt:lpstr>
      <vt:lpstr>REST</vt:lpstr>
      <vt:lpstr>PowerPoint Presentation</vt:lpstr>
      <vt:lpstr>Some Terms (https://en.wikipedia.org/wiki/... ...) )</vt:lpstr>
      <vt:lpstr>Some Principles and Concepts</vt:lpstr>
      <vt:lpstr>Application Structure</vt:lpstr>
      <vt:lpstr>PowerPoint Presentation</vt:lpstr>
      <vt:lpstr>Topics</vt:lpstr>
      <vt:lpstr>How Do I Learn these Things? Remember Them?</vt:lpstr>
      <vt:lpstr>How Do I Learn these Things? Remember Them?</vt:lpstr>
      <vt:lpstr>PowerPoint Presentation</vt:lpstr>
      <vt:lpstr>Assignment/Project #1</vt:lpstr>
      <vt:lpstr>Backup</vt:lpstr>
      <vt:lpstr>Contents and Agenda</vt:lpstr>
      <vt:lpstr>PowerPoint Presentation</vt:lpstr>
      <vt:lpstr>PowerPoint Presentation</vt:lpstr>
      <vt:lpstr>PowerPoint Presentation</vt:lpstr>
      <vt:lpstr>Some Terminology (AWS)</vt:lpstr>
      <vt:lpstr>Let’s Build our First VPC</vt:lpstr>
      <vt:lpstr>PowerPoint Presentation</vt:lpstr>
      <vt:lpstr>Topics</vt:lpstr>
      <vt:lpstr>How Do I Learn these Things? Remember Them?</vt:lpstr>
      <vt:lpstr>How Do I Learn these Things? Remember Them?</vt:lpstr>
      <vt:lpstr>PowerPoint Presentation</vt:lpstr>
      <vt:lpstr>Assignment/Project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563</cp:revision>
  <cp:lastPrinted>2018-11-15T21:01:50Z</cp:lastPrinted>
  <dcterms:created xsi:type="dcterms:W3CDTF">2010-04-12T23:12:02Z</dcterms:created>
  <dcterms:modified xsi:type="dcterms:W3CDTF">2021-09-04T19:03:10Z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